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6fb855a89484dcc" /><Relationship Type="http://schemas.openxmlformats.org/officeDocument/2006/relationships/extended-properties" Target="/docProps/app.xml" Id="Rbfd17536345e4c33" /><Relationship Type="http://schemas.openxmlformats.org/officeDocument/2006/relationships/officeDocument" Target="/ppt/presentation.xml" Id="Rd44e65a774a14cb7" /></Relationships>
</file>

<file path=ppt/presentation.xml><?xml version="1.0" encoding="utf-8"?>
<p:presentation xmlns:p="http://schemas.openxmlformats.org/presentationml/2006/main">
  <p:sldMasterIdLst>
    <p:sldMasterId xmlns:r="http://schemas.openxmlformats.org/officeDocument/2006/relationships" id="2147483648" r:id="R701d2b5e06e94c04"/>
  </p:sldMasterIdLst>
  <p:notesMasterIdLst>
    <p:notesMasterId xmlns:r="http://schemas.openxmlformats.org/officeDocument/2006/relationships" r:id="R934a5b43db3f44af"/>
  </p:notesMasterIdLst>
  <p:sldIdLst>
    <p:sldId xmlns:r="http://schemas.openxmlformats.org/officeDocument/2006/relationships" id="256" r:id="Ra678b2001181423b"/>
    <p:sldId xmlns:r="http://schemas.openxmlformats.org/officeDocument/2006/relationships" id="257" r:id="Rd287c99bf0034169"/>
    <p:sldId xmlns:r="http://schemas.openxmlformats.org/officeDocument/2006/relationships" id="258" r:id="R1601aefe1aed4da4"/>
    <p:sldId xmlns:r="http://schemas.openxmlformats.org/officeDocument/2006/relationships" id="259" r:id="R48c07294889d43f0"/>
    <p:sldId xmlns:r="http://schemas.openxmlformats.org/officeDocument/2006/relationships" id="260" r:id="R12ce044c9ab84ed5"/>
    <p:sldId xmlns:r="http://schemas.openxmlformats.org/officeDocument/2006/relationships" id="261" r:id="Rae3383421ae94343"/>
    <p:sldId xmlns:r="http://schemas.openxmlformats.org/officeDocument/2006/relationships" id="262" r:id="Rcee77d6e7bcf44fa"/>
    <p:sldId xmlns:r="http://schemas.openxmlformats.org/officeDocument/2006/relationships" id="263" r:id="R79b030101fde4ee2"/>
    <p:sldId xmlns:r="http://schemas.openxmlformats.org/officeDocument/2006/relationships" id="264" r:id="Rf3d875f82f5d499b"/>
    <p:sldId xmlns:r="http://schemas.openxmlformats.org/officeDocument/2006/relationships" id="265" r:id="R7e889aafabf84b8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a8d66be5af547f8" /><Relationship Type="http://schemas.openxmlformats.org/officeDocument/2006/relationships/slideMaster" Target="/ppt/slideMasters/slideMaster1.xml" Id="R701d2b5e06e94c04" /><Relationship Type="http://schemas.openxmlformats.org/officeDocument/2006/relationships/notesMaster" Target="/ppt/notesMasters/notesMaster1.xml" Id="R934a5b43db3f44af" /><Relationship Type="http://schemas.openxmlformats.org/officeDocument/2006/relationships/presProps" Target="/ppt/presProps.xml" Id="R0ac19ee84d64429a" /><Relationship Type="http://schemas.openxmlformats.org/officeDocument/2006/relationships/tableStyles" Target="/ppt/tableStyles.xml" Id="R3d69dbf549564a26" /><Relationship Type="http://schemas.openxmlformats.org/officeDocument/2006/relationships/slide" Target="/ppt/slides/slide1.xml" Id="Ra678b2001181423b" /><Relationship Type="http://schemas.openxmlformats.org/officeDocument/2006/relationships/slide" Target="/ppt/slides/slide2.xml" Id="Rd287c99bf0034169" /><Relationship Type="http://schemas.openxmlformats.org/officeDocument/2006/relationships/slide" Target="/ppt/slides/slide3.xml" Id="R1601aefe1aed4da4" /><Relationship Type="http://schemas.openxmlformats.org/officeDocument/2006/relationships/slide" Target="/ppt/slides/slide4.xml" Id="R48c07294889d43f0" /><Relationship Type="http://schemas.openxmlformats.org/officeDocument/2006/relationships/slide" Target="/ppt/slides/slide5.xml" Id="R12ce044c9ab84ed5" /><Relationship Type="http://schemas.openxmlformats.org/officeDocument/2006/relationships/slide" Target="/ppt/slides/slide6.xml" Id="Rae3383421ae94343" /><Relationship Type="http://schemas.openxmlformats.org/officeDocument/2006/relationships/slide" Target="/ppt/slides/slide7.xml" Id="Rcee77d6e7bcf44fa" /><Relationship Type="http://schemas.openxmlformats.org/officeDocument/2006/relationships/slide" Target="/ppt/slides/slide8.xml" Id="R79b030101fde4ee2" /><Relationship Type="http://schemas.openxmlformats.org/officeDocument/2006/relationships/slide" Target="/ppt/slides/slide9.xml" Id="Rf3d875f82f5d499b" /><Relationship Type="http://schemas.openxmlformats.org/officeDocument/2006/relationships/slide" Target="/ppt/slides/slide10.xml" Id="R7e889aafabf84b8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eee10b76c924ba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16c3a7ced144cdc" /><Relationship Type="http://schemas.openxmlformats.org/officeDocument/2006/relationships/notesMaster" Target="/ppt/notesMasters/notesMaster1.xml" Id="Ra9822b75206c4062" /></Relationships>
</file>

<file path=ppt/notesSlides/_rels/notesSlide2.xml.rels>&#65279;<?xml version="1.0" encoding="utf-8"?><Relationships xmlns="http://schemas.openxmlformats.org/package/2006/relationships"><Relationship Type="http://schemas.openxmlformats.org/officeDocument/2006/relationships/slide" Target="/ppt/slides/slide2.xml" Id="Rd79d7d2922904b0c" /><Relationship Type="http://schemas.openxmlformats.org/officeDocument/2006/relationships/notesMaster" Target="/ppt/notesMasters/notesMaster1.xml" Id="Rdfdca0827759426f" /></Relationships>
</file>

<file path=ppt/notesSlides/_rels/notesSlide3.xml.rels>&#65279;<?xml version="1.0" encoding="utf-8"?><Relationships xmlns="http://schemas.openxmlformats.org/package/2006/relationships"><Relationship Type="http://schemas.openxmlformats.org/officeDocument/2006/relationships/slide" Target="/ppt/slides/slide3.xml" Id="Rbebd613309084a86" /><Relationship Type="http://schemas.openxmlformats.org/officeDocument/2006/relationships/notesMaster" Target="/ppt/notesMasters/notesMaster1.xml" Id="R626d31f9bd7f47ff" /></Relationships>
</file>

<file path=ppt/notesSlides/_rels/notesSlide4.xml.rels>&#65279;<?xml version="1.0" encoding="utf-8"?><Relationships xmlns="http://schemas.openxmlformats.org/package/2006/relationships"><Relationship Type="http://schemas.openxmlformats.org/officeDocument/2006/relationships/slide" Target="/ppt/slides/slide4.xml" Id="R43ac39b85eb44fa7" /><Relationship Type="http://schemas.openxmlformats.org/officeDocument/2006/relationships/notesMaster" Target="/ppt/notesMasters/notesMaster1.xml" Id="Radfe99c627c34724" /></Relationships>
</file>

<file path=ppt/notesSlides/_rels/notesSlide5.xml.rels>&#65279;<?xml version="1.0" encoding="utf-8"?><Relationships xmlns="http://schemas.openxmlformats.org/package/2006/relationships"><Relationship Type="http://schemas.openxmlformats.org/officeDocument/2006/relationships/slide" Target="/ppt/slides/slide5.xml" Id="R11376964b1a64039" /><Relationship Type="http://schemas.openxmlformats.org/officeDocument/2006/relationships/notesMaster" Target="/ppt/notesMasters/notesMaster1.xml" Id="Rd85baa1d622b4779" /></Relationships>
</file>

<file path=ppt/notesSlides/_rels/notesSlide6.xml.rels>&#65279;<?xml version="1.0" encoding="utf-8"?><Relationships xmlns="http://schemas.openxmlformats.org/package/2006/relationships"><Relationship Type="http://schemas.openxmlformats.org/officeDocument/2006/relationships/slide" Target="/ppt/slides/slide6.xml" Id="Re35572952fc14f2d" /><Relationship Type="http://schemas.openxmlformats.org/officeDocument/2006/relationships/notesMaster" Target="/ppt/notesMasters/notesMaster1.xml" Id="Rb27f7d0940e74b05" /></Relationships>
</file>

<file path=ppt/notesSlides/_rels/notesSlide7.xml.rels>&#65279;<?xml version="1.0" encoding="utf-8"?><Relationships xmlns="http://schemas.openxmlformats.org/package/2006/relationships"><Relationship Type="http://schemas.openxmlformats.org/officeDocument/2006/relationships/slide" Target="/ppt/slides/slide7.xml" Id="R0d54bf2b4505481d" /><Relationship Type="http://schemas.openxmlformats.org/officeDocument/2006/relationships/notesMaster" Target="/ppt/notesMasters/notesMaster1.xml" Id="R4f7b0a04fb214e34" /></Relationships>
</file>

<file path=ppt/notesSlides/_rels/notesSlide8.xml.rels>&#65279;<?xml version="1.0" encoding="utf-8"?><Relationships xmlns="http://schemas.openxmlformats.org/package/2006/relationships"><Relationship Type="http://schemas.openxmlformats.org/officeDocument/2006/relationships/slide" Target="/ppt/slides/slide8.xml" Id="R8c33df4a20f54159" /><Relationship Type="http://schemas.openxmlformats.org/officeDocument/2006/relationships/notesMaster" Target="/ppt/notesMasters/notesMaster1.xml" Id="Rb09d886b796d4527" /></Relationships>
</file>

<file path=ppt/notesSlides/_rels/notesSlide9.xml.rels>&#65279;<?xml version="1.0" encoding="utf-8"?><Relationships xmlns="http://schemas.openxmlformats.org/package/2006/relationships"><Relationship Type="http://schemas.openxmlformats.org/officeDocument/2006/relationships/slide" Target="/ppt/slides/slide9.xml" Id="R9f94a205289140d4" /><Relationship Type="http://schemas.openxmlformats.org/officeDocument/2006/relationships/notesMaster" Target="/ppt/notesMasters/notesMaster1.xml" Id="R948df3822dea4fc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bf505b356f6486f" /><Relationship Type="http://schemas.openxmlformats.org/officeDocument/2006/relationships/notesMaster" Target="/ppt/notesMasters/notesMaster1.xml" Id="Rca56c140685a407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Opening. CDMM begins with its human purpose before municipal economics or technical systems. The landscape is a conceptual visualization, not a photograph of an operating CDMM community. Source: Consolidated Website 2.0 instruction, sections 1, 5 and 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approved purpose statement without shortening it. Explain that people already hold knowledge, ability, creativity and lived experience. Barriers can prevent participation without reducing human worth. Source: Consolidated Website 2.0 instruction, sections 1 and 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the exact nine Autonomies. Do not add, remove, combine or rename a field. Resource Development includes natural resources and water systems. Digital and Communications includes fibre, broadband and communications infrastructure. Source: Nine Autonomies Website Content Pack and Consolidated Website 2.0 instruction, section 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housing provenance matters. Community discussions involving people facing housing insecurity and homelessness contributed to Foundational Homes, Municipal Tiny Homes and the ownership emphasis. Present this as collective evidence that circumstances can conceal capacity, not as individual heroism. Source: Consolidated Website 2.0 instruction, sections 11 and 12.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CDMM does not present the Autonomies as separate programs. The integrated effects remain a proposition to test through local data, scenario analysis and public reporting. Source: CDMM System Audit, sections on system effects and evidence boundaries.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CDMM grows with the community. Local scale may range from a single component to connected municipal or intermunicipal capacity. The model does not require every municipality to operate identical enterprises. Source: Consolidated Website 2.0 instruction, section 16, and the Nine Autonomies jurisdiction statement.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convert scenario results into promises. Revenue does not equal profit, and profit does not equal free cash flow. Economic analysis should include debt service, capital renewal, working capital and opportunity cost. Source: Consolidated Website 2.0 instruction, section 17, and CDMM Documentation and Claims Standard.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Meaningful Community Voice is a cross-cutting governance principle, not an Autonomy. Municipal support protects meaningful consideration and accountability, not a predetermined outcome. Community inheritance may include physical assets, institutional capability and democratic structures. Source: Consolidated Website 2.0 instruction, sections 13 and 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evidence labels consistently. Each claim should identify its source, scope and evidence status. CDMM is presented as a distinctive proposed municipal development architecture with precedented components. Source: CDMM System Audit and CDMM Documentation and Claims Standard.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by directing the audience to the complete website and sources. The presentation enables informed discussion. It does not instruct residents to demand adoption or tell municipalities what decision to make. Source: Consolidated Website 2.0 instruction, sections 2, 6 and 32.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806c6d593c9420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9f6c3fafd794c77" /><Relationship Type="http://schemas.openxmlformats.org/officeDocument/2006/relationships/slideLayout" Target="/ppt/slideLayouts/slideLayout1.xml" Id="Rf8ecd891f6f244d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8ecd891f6f244d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8823b0b2beb4724" /><Relationship Type="http://schemas.openxmlformats.org/officeDocument/2006/relationships/image" Target="/ppt/media/image.png" Id="R5d85ebfa682d4124" /><Relationship Type="http://schemas.openxmlformats.org/officeDocument/2006/relationships/notesSlide" Target="/ppt/notesSlides/notesSlide1.xml" Id="Rc3b8fd8f5b084db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1efc823c6f147ef" /><Relationship Type="http://schemas.openxmlformats.org/officeDocument/2006/relationships/notesSlide" Target="/ppt/notesSlides/notesSlide2.xml" Id="Rcdd8440fee21415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948762f535e4cf4" /><Relationship Type="http://schemas.openxmlformats.org/officeDocument/2006/relationships/notesSlide" Target="/ppt/notesSlides/notesSlide3.xml" Id="Ree6824e99f9749c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b7f773618eb4864" /><Relationship Type="http://schemas.openxmlformats.org/officeDocument/2006/relationships/notesSlide" Target="/ppt/notesSlides/notesSlide4.xml" Id="R5b132ee1ca9b4bd8"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f71bfdfb33d64442" /><Relationship Type="http://schemas.openxmlformats.org/officeDocument/2006/relationships/notesSlide" Target="/ppt/notesSlides/notesSlide5.xml" Id="Ra9d523007fa14427"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96b3c267f627430e" /><Relationship Type="http://schemas.openxmlformats.org/officeDocument/2006/relationships/notesSlide" Target="/ppt/notesSlides/notesSlide6.xml" Id="R3176d22a4f5544d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af6483773c9450c" /><Relationship Type="http://schemas.openxmlformats.org/officeDocument/2006/relationships/notesSlide" Target="/ppt/notesSlides/notesSlide7.xml" Id="Rc230db1242644a1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f898634e03d4b21" /><Relationship Type="http://schemas.openxmlformats.org/officeDocument/2006/relationships/notesSlide" Target="/ppt/notesSlides/notesSlide8.xml" Id="R0ea40604b6134ed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09229165da9463c" /><Relationship Type="http://schemas.openxmlformats.org/officeDocument/2006/relationships/notesSlide" Target="/ppt/notesSlides/notesSlide9.xml" Id="R05bc54828a8041c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cfbeb25f64d64738" /><Relationship Type="http://schemas.openxmlformats.org/officeDocument/2006/relationships/notesSlide" Target="/ppt/notesSlides/notesSlide10.xml" Id="Rca0be249d0724a18" /></Relationships>
</file>

<file path=ppt/slides/slide1.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5d85ebfa682d4124"/>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image-overlay">
            <a:extLst xmlns:a="http://schemas.openxmlformats.org/drawingml/2006/main">
              <a:ext uri="{FF2B5EF4-FFF2-40B4-BE49-F238E27FC236}">
                <a16:creationId xmlns:a16="http://schemas.microsoft.com/office/drawing/2014/main" id="{5AB489A5-30B3-4027-BCB0-F6CE24BEEA5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71927">
              <a:alpha val="72157"/>
            </a:srgbClr>
          </a:solidFill>
          <a:ln xmlns:a="http://schemas.openxmlformats.org/drawingml/2006/main" w="0">
            <a:noFill/>
          </a:ln>
        </p:spPr>
      </p:sp>
      <p:sp>
        <p:nvSpPr>
          <p:cNvPr id="3" name="title-rule">
            <a:extLst xmlns:a="http://schemas.openxmlformats.org/drawingml/2006/main">
              <a:ext uri="{FF2B5EF4-FFF2-40B4-BE49-F238E27FC236}">
                <a16:creationId xmlns:a16="http://schemas.microsoft.com/office/drawing/2014/main" id="{40D7CCD5-8520-4C16-9597-3EE1241C92EA}"/>
              </a:ext>
            </a:extLst>
          </p:cNvPr>
          <p:cNvSpPr>
            <a:spLocks xmlns:a="http://schemas.openxmlformats.org/drawingml/2006/main" noGrp="1"/>
          </p:cNvSpPr>
          <p:nvPr/>
        </p:nvSpPr>
        <p:spPr>
          <a:xfrm xmlns:a="http://schemas.openxmlformats.org/drawingml/2006/main">
            <a:off x="666750" y="876300"/>
            <a:ext cx="66675" cy="4476750"/>
          </a:xfrm>
          <a:prstGeom xmlns:a="http://schemas.openxmlformats.org/drawingml/2006/main" prst="rect">
            <a:avLst/>
          </a:prstGeom>
          <a:solidFill xmlns:a="http://schemas.openxmlformats.org/drawingml/2006/main">
            <a:srgbClr val="D6A443"/>
          </a:solidFill>
          <a:ln xmlns:a="http://schemas.openxmlformats.org/drawingml/2006/main" w="0">
            <a:noFill/>
          </a:ln>
        </p:spPr>
      </p:sp>
      <p:sp>
        <p:nvSpPr>
          <p:cNvPr id="4" name="model-name">
            <a:extLst xmlns:a="http://schemas.openxmlformats.org/drawingml/2006/main">
              <a:ext uri="{FF2B5EF4-FFF2-40B4-BE49-F238E27FC236}">
                <a16:creationId xmlns:a16="http://schemas.microsoft.com/office/drawing/2014/main" id="{EAFCD15C-1576-4878-87F8-050E9E537CC6}"/>
              </a:ext>
            </a:extLst>
          </p:cNvPr>
          <p:cNvSpPr>
            <a:spLocks xmlns:a="http://schemas.openxmlformats.org/drawingml/2006/main" noGrp="1"/>
          </p:cNvSpPr>
          <p:nvPr/>
        </p:nvSpPr>
        <p:spPr>
          <a:xfrm xmlns:a="http://schemas.openxmlformats.org/drawingml/2006/main">
            <a:off x="1028700" y="876300"/>
            <a:ext cx="7143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1">
                <a:solidFill>
                  <a:srgbClr val="D6A443"/>
                </a:solidFill>
                <a:latin typeface="Bitstream Charter"/>
                <a:ea typeface="Bitstream Charter"/>
                <a:cs typeface="Bitstream Charter"/>
              </a:defRPr>
            </a:pPr>
            <a:r>
              <a:rPr sz="1125" b="1">
                <a:solidFill>
                  <a:srgbClr val="D6A443"/>
                </a:solidFill>
                <a:latin typeface="Bitstream Charter"/>
                <a:ea typeface="Bitstream Charter"/>
                <a:cs typeface="Bitstream Charter"/>
              </a:rPr>
              <a:t>COMMUNITY-DRIVEN MUNICIPAL MODEL</a:t>
            </a:r>
          </a:p>
        </p:txBody>
      </p:sp>
      <p:sp>
        <p:nvSpPr>
          <p:cNvPr id="5" name="cover-title">
            <a:extLst xmlns:a="http://schemas.openxmlformats.org/drawingml/2006/main">
              <a:ext uri="{FF2B5EF4-FFF2-40B4-BE49-F238E27FC236}">
                <a16:creationId xmlns:a16="http://schemas.microsoft.com/office/drawing/2014/main" id="{3576FBF9-6789-4EDC-9753-E87B3CA99957}"/>
              </a:ext>
            </a:extLst>
          </p:cNvPr>
          <p:cNvSpPr>
            <a:spLocks xmlns:a="http://schemas.openxmlformats.org/drawingml/2006/main" noGrp="1"/>
          </p:cNvSpPr>
          <p:nvPr/>
        </p:nvSpPr>
        <p:spPr>
          <a:xfrm xmlns:a="http://schemas.openxmlformats.org/drawingml/2006/main">
            <a:off x="1028700" y="1466850"/>
            <a:ext cx="72390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5250" b="1">
                <a:solidFill>
                  <a:srgbClr val="FFFFFF"/>
                </a:solidFill>
                <a:latin typeface="Bitstream Charter"/>
                <a:ea typeface="Bitstream Charter"/>
                <a:cs typeface="Bitstream Charter"/>
              </a:defRPr>
            </a:pPr>
            <a:r>
              <a:rPr sz="5250" b="1">
                <a:solidFill>
                  <a:srgbClr val="FFFFFF"/>
                </a:solidFill>
                <a:latin typeface="Bitstream Charter"/>
                <a:ea typeface="Bitstream Charter"/>
                <a:cs typeface="Bitstream Charter"/>
              </a:rPr>
              <a:t>One Life.</a:t>
            </a:r>
          </a:p>
          <a:p xmlns:a="http://schemas.openxmlformats.org/drawingml/2006/main">
            <a:pPr algn="l">
              <a:defRPr sz="5250" b="1">
                <a:solidFill>
                  <a:srgbClr val="FFFFFF"/>
                </a:solidFill>
                <a:latin typeface="Bitstream Charter"/>
                <a:ea typeface="Bitstream Charter"/>
                <a:cs typeface="Bitstream Charter"/>
              </a:defRPr>
            </a:pPr>
            <a:r>
              <a:rPr sz="5250" b="1">
                <a:solidFill>
                  <a:srgbClr val="FFFFFF"/>
                </a:solidFill>
                <a:latin typeface="Bitstream Charter"/>
                <a:ea typeface="Bitstream Charter"/>
                <a:cs typeface="Bitstream Charter"/>
              </a:rPr>
              <a:t>A Fair Shot.</a:t>
            </a:r>
          </a:p>
        </p:txBody>
      </p:sp>
      <p:sp>
        <p:nvSpPr>
          <p:cNvPr id="6" name="cover-purpose">
            <a:extLst xmlns:a="http://schemas.openxmlformats.org/drawingml/2006/main">
              <a:ext uri="{FF2B5EF4-FFF2-40B4-BE49-F238E27FC236}">
                <a16:creationId xmlns:a16="http://schemas.microsoft.com/office/drawing/2014/main" id="{799174C2-6012-4096-8153-6E62878FD1C1}"/>
              </a:ext>
            </a:extLst>
          </p:cNvPr>
          <p:cNvSpPr>
            <a:spLocks xmlns:a="http://schemas.openxmlformats.org/drawingml/2006/main" noGrp="1"/>
          </p:cNvSpPr>
          <p:nvPr/>
        </p:nvSpPr>
        <p:spPr>
          <a:xfrm xmlns:a="http://schemas.openxmlformats.org/drawingml/2006/main">
            <a:off x="1028700" y="3590925"/>
            <a:ext cx="6191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2025" b="0">
                <a:solidFill>
                  <a:srgbClr val="FFFFFF"/>
                </a:solidFill>
                <a:latin typeface="Bitstream Charter"/>
                <a:ea typeface="Bitstream Charter"/>
                <a:cs typeface="Bitstream Charter"/>
              </a:defRPr>
            </a:pPr>
            <a:r>
              <a:rPr sz="2025" b="0">
                <a:solidFill>
                  <a:srgbClr val="FFFFFF"/>
                </a:solidFill>
                <a:latin typeface="Bitstream Charter"/>
                <a:ea typeface="Bitstream Charter"/>
                <a:cs typeface="Bitstream Charter"/>
              </a:rPr>
              <a:t>People are the community’s greatest resource.</a:t>
            </a:r>
          </a:p>
        </p:txBody>
      </p:sp>
      <p:sp>
        <p:nvSpPr>
          <p:cNvPr id="7" name="cover-format">
            <a:extLst xmlns:a="http://schemas.openxmlformats.org/drawingml/2006/main">
              <a:ext uri="{FF2B5EF4-FFF2-40B4-BE49-F238E27FC236}">
                <a16:creationId xmlns:a16="http://schemas.microsoft.com/office/drawing/2014/main" id="{865F7626-A27B-4787-A8EE-DB2083AA6775}"/>
              </a:ext>
            </a:extLst>
          </p:cNvPr>
          <p:cNvSpPr>
            <a:spLocks xmlns:a="http://schemas.openxmlformats.org/drawingml/2006/main" noGrp="1"/>
          </p:cNvSpPr>
          <p:nvPr/>
        </p:nvSpPr>
        <p:spPr>
          <a:xfrm xmlns:a="http://schemas.openxmlformats.org/drawingml/2006/main">
            <a:off x="1028700" y="4572000"/>
            <a:ext cx="447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196"/>
          </a:bodyPr>
          <a:lstStyle xmlns:a="http://schemas.openxmlformats.org/drawingml/2006/main"/>
          <a:p xmlns:a="http://schemas.openxmlformats.org/drawingml/2006/main">
            <a:pPr algn="l">
              <a:defRPr sz="1275" b="0">
                <a:solidFill>
                  <a:srgbClr val="D5E0E1"/>
                </a:solidFill>
                <a:latin typeface="Bitstream Charter"/>
                <a:ea typeface="Bitstream Charter"/>
                <a:cs typeface="Bitstream Charter"/>
              </a:defRPr>
            </a:pPr>
            <a:r>
              <a:rPr sz="1275" b="0">
                <a:solidFill>
                  <a:srgbClr val="D5E0E1"/>
                </a:solidFill>
                <a:latin typeface="Bitstream Charter"/>
                <a:ea typeface="Bitstream Charter"/>
                <a:cs typeface="Bitstream Charter"/>
              </a:rPr>
              <a:t>10-minute municipal presentation</a:t>
            </a:r>
          </a:p>
        </p:txBody>
      </p:sp>
      <p:sp>
        <p:nvSpPr>
          <p:cNvPr id="8" name="creator">
            <a:extLst xmlns:a="http://schemas.openxmlformats.org/drawingml/2006/main">
              <a:ext uri="{FF2B5EF4-FFF2-40B4-BE49-F238E27FC236}">
                <a16:creationId xmlns:a16="http://schemas.microsoft.com/office/drawing/2014/main" id="{75AA3C85-8C33-4F68-A841-7EFA4BA33DDC}"/>
              </a:ext>
            </a:extLst>
          </p:cNvPr>
          <p:cNvSpPr>
            <a:spLocks xmlns:a="http://schemas.openxmlformats.org/drawingml/2006/main" noGrp="1"/>
          </p:cNvSpPr>
          <p:nvPr/>
        </p:nvSpPr>
        <p:spPr>
          <a:xfrm xmlns:a="http://schemas.openxmlformats.org/drawingml/2006/main">
            <a:off x="1028700" y="506730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714"/>
          </a:bodyPr>
          <a:lstStyle xmlns:a="http://schemas.openxmlformats.org/drawingml/2006/main"/>
          <a:p xmlns:a="http://schemas.openxmlformats.org/drawingml/2006/main">
            <a:pPr algn="l">
              <a:defRPr sz="1050" b="0">
                <a:solidFill>
                  <a:srgbClr val="D5E0E1"/>
                </a:solidFill>
                <a:latin typeface="Bitstream Charter"/>
                <a:ea typeface="Bitstream Charter"/>
                <a:cs typeface="Bitstream Charter"/>
              </a:defRPr>
            </a:pPr>
            <a:r>
              <a:rPr sz="1050" b="0">
                <a:solidFill>
                  <a:srgbClr val="D5E0E1"/>
                </a:solidFill>
                <a:latin typeface="Bitstream Charter"/>
                <a:ea typeface="Bitstream Charter"/>
                <a:cs typeface="Bitstream Charter"/>
              </a:rPr>
              <a:t>Created and developed by Bola Ademolu</a:t>
            </a:r>
          </a:p>
        </p:txBody>
      </p:sp>
      <p:sp>
        <p:nvSpPr>
          <p:cNvPr id="9" name="status">
            <a:extLst xmlns:a="http://schemas.openxmlformats.org/drawingml/2006/main">
              <a:ext uri="{FF2B5EF4-FFF2-40B4-BE49-F238E27FC236}">
                <a16:creationId xmlns:a16="http://schemas.microsoft.com/office/drawing/2014/main" id="{837BAE90-CF27-4611-91AD-93C65BABF556}"/>
              </a:ext>
            </a:extLst>
          </p:cNvPr>
          <p:cNvSpPr>
            <a:spLocks xmlns:a="http://schemas.openxmlformats.org/drawingml/2006/main" noGrp="1"/>
          </p:cNvSpPr>
          <p:nvPr/>
        </p:nvSpPr>
        <p:spPr>
          <a:xfrm xmlns:a="http://schemas.openxmlformats.org/drawingml/2006/main">
            <a:off x="8496300" y="6238875"/>
            <a:ext cx="2952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0000"/>
          </a:bodyPr>
          <a:lstStyle xmlns:a="http://schemas.openxmlformats.org/drawingml/2006/main"/>
          <a:p xmlns:a="http://schemas.openxmlformats.org/drawingml/2006/main">
            <a:pPr algn="r">
              <a:defRPr sz="750" b="1">
                <a:solidFill>
                  <a:srgbClr val="D6A443"/>
                </a:solidFill>
                <a:latin typeface="Bitstream Charter"/>
                <a:ea typeface="Bitstream Charter"/>
                <a:cs typeface="Bitstream Charter"/>
              </a:defRPr>
            </a:pPr>
            <a:r>
              <a:rPr sz="750" b="1">
                <a:solidFill>
                  <a:srgbClr val="D6A443"/>
                </a:solidFill>
                <a:latin typeface="Bitstream Charter"/>
                <a:ea typeface="Bitstream Charter"/>
                <a:cs typeface="Bitstream Charter"/>
              </a:rPr>
              <a:t>PROPOSED FRAMEWORK FOR MUNICIPAL ANALYSIS</a:t>
            </a:r>
          </a:p>
        </p:txBody>
      </p:sp>
    </p:spTree>
    <p:extLst>
      <p:ext uri="{BB962C8B-B14F-4D97-AF65-F5344CB8AC3E}">
        <p14:creationId xmlns:p14="http://schemas.microsoft.com/office/powerpoint/2010/main" val="419641227"/>
      </p:ext>
    </p:extLst>
  </p:cSld>
</p:sld>
</file>

<file path=ppt/slides/slide2.xml><?xml version="1.0" encoding="utf-8"?>
<p:sld xmlns:p="http://schemas.openxmlformats.org/presentationml/2006/main">
  <p:cSld>
    <p:bg>
      <p:bgPr>
        <a:solidFill xmlns:a="http://schemas.openxmlformats.org/drawingml/2006/main">
          <a:srgbClr val="FBFAF7"/>
        </a:solidFill>
      </p:bgPr>
    </p:bg>
    <p:spTree>
      <p:nvGrpSpPr>
        <p:cNvPr id="1" name=""/>
        <p:cNvGrpSpPr/>
        <p:nvPr/>
      </p:nvGrpSpPr>
      <p:grpSpPr>
        <a:xfrm xmlns:a="http://schemas.openxmlformats.org/drawingml/2006/main"/>
      </p:grpSpPr>
      <p:sp>
        <p:nvSpPr>
          <p:cNvPr id="11" name="copper-rule">
            <a:extLst xmlns:a="http://schemas.openxmlformats.org/drawingml/2006/main">
              <a:ext uri="{FF2B5EF4-FFF2-40B4-BE49-F238E27FC236}">
                <a16:creationId xmlns:a16="http://schemas.microsoft.com/office/drawing/2014/main" id="{346C8296-8060-4712-95D3-C6766A3904D5}"/>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D6A443"/>
          </a:solidFill>
          <a:ln xmlns:a="http://schemas.openxmlformats.org/drawingml/2006/main" w="0">
            <a:noFill/>
          </a:ln>
        </p:spPr>
      </p:sp>
      <p:sp>
        <p:nvSpPr>
          <p:cNvPr id="2" name="footer-brand">
            <a:extLst xmlns:a="http://schemas.openxmlformats.org/drawingml/2006/main">
              <a:ext uri="{FF2B5EF4-FFF2-40B4-BE49-F238E27FC236}">
                <a16:creationId xmlns:a16="http://schemas.microsoft.com/office/drawing/2014/main" id="{7158202F-16CB-4E0B-8192-21E6FBE182E2}"/>
              </a:ext>
            </a:extLst>
          </p:cNvPr>
          <p:cNvSpPr>
            <a:spLocks xmlns:a="http://schemas.openxmlformats.org/drawingml/2006/main" noGrp="1"/>
          </p:cNvSpPr>
          <p:nvPr/>
        </p:nvSpPr>
        <p:spPr>
          <a:xfrm xmlns:a="http://schemas.openxmlformats.org/drawingml/2006/main">
            <a:off x="685800" y="6448425"/>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63636"/>
          </a:bodyPr>
          <a:lstStyle xmlns:a="http://schemas.openxmlformats.org/drawingml/2006/main"/>
          <a:p xmlns:a="http://schemas.openxmlformats.org/drawingml/2006/main">
            <a:pPr algn="l">
              <a:defRPr sz="825" b="1">
                <a:solidFill>
                  <a:srgbClr val="5D6B72"/>
                </a:solidFill>
                <a:latin typeface="Bitstream Charter"/>
                <a:ea typeface="Bitstream Charter"/>
                <a:cs typeface="Bitstream Charter"/>
              </a:defRPr>
            </a:pPr>
            <a:r>
              <a:rPr sz="825" b="1">
                <a:solidFill>
                  <a:srgbClr val="5D6B72"/>
                </a:solidFill>
                <a:latin typeface="Bitstream Charter"/>
                <a:ea typeface="Bitstream Charter"/>
                <a:cs typeface="Bitstream Charter"/>
              </a:rPr>
              <a:t>CDMM</a:t>
            </a:r>
          </a:p>
        </p:txBody>
      </p:sp>
      <p:sp>
        <p:nvSpPr>
          <p:cNvPr id="3" name="page-number">
            <a:extLst xmlns:a="http://schemas.openxmlformats.org/drawingml/2006/main">
              <a:ext uri="{FF2B5EF4-FFF2-40B4-BE49-F238E27FC236}">
                <a16:creationId xmlns:a16="http://schemas.microsoft.com/office/drawing/2014/main" id="{163C3996-ADCC-4D56-8C7A-9FEC3EAE4F40}"/>
              </a:ext>
            </a:extLst>
          </p:cNvPr>
          <p:cNvSpPr>
            <a:spLocks xmlns:a="http://schemas.openxmlformats.org/drawingml/2006/main" noGrp="1"/>
          </p:cNvSpPr>
          <p:nvPr/>
        </p:nvSpPr>
        <p:spPr>
          <a:xfrm xmlns:a="http://schemas.openxmlformats.org/drawingml/2006/main">
            <a:off x="11049000" y="64484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63636"/>
          </a:bodyPr>
          <a:lstStyle xmlns:a="http://schemas.openxmlformats.org/drawingml/2006/main"/>
          <a:p xmlns:a="http://schemas.openxmlformats.org/drawingml/2006/main">
            <a:pPr algn="r">
              <a:defRPr sz="825" b="0">
                <a:solidFill>
                  <a:srgbClr val="5D6B72"/>
                </a:solidFill>
                <a:latin typeface="Bitstream Charter"/>
                <a:ea typeface="Bitstream Charter"/>
                <a:cs typeface="Bitstream Charter"/>
              </a:defRPr>
            </a:pPr>
            <a:r>
              <a:rPr sz="825" b="0">
                <a:solidFill>
                  <a:srgbClr val="5D6B72"/>
                </a:solidFill>
                <a:latin typeface="Bitstream Charter"/>
                <a:ea typeface="Bitstream Charter"/>
                <a:cs typeface="Bitstream Charter"/>
              </a:rPr>
              <a:t>02</a:t>
            </a:r>
          </a:p>
        </p:txBody>
      </p:sp>
      <p:sp>
        <p:nvSpPr>
          <p:cNvPr id="4" name="section-label">
            <a:extLst xmlns:a="http://schemas.openxmlformats.org/drawingml/2006/main">
              <a:ext uri="{FF2B5EF4-FFF2-40B4-BE49-F238E27FC236}">
                <a16:creationId xmlns:a16="http://schemas.microsoft.com/office/drawing/2014/main" id="{9A4E0A83-1648-4374-A0E4-10E9DD55B166}"/>
              </a:ext>
            </a:extLst>
          </p:cNvPr>
          <p:cNvSpPr>
            <a:spLocks xmlns:a="http://schemas.openxmlformats.org/drawingml/2006/main" noGrp="1"/>
          </p:cNvSpPr>
          <p:nvPr/>
        </p:nvSpPr>
        <p:spPr>
          <a:xfrm xmlns:a="http://schemas.openxmlformats.org/drawingml/2006/main">
            <a:off x="685800" y="457200"/>
            <a:ext cx="723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900" b="1">
                <a:solidFill>
                  <a:srgbClr val="BF7446"/>
                </a:solidFill>
                <a:latin typeface="Bitstream Charter"/>
                <a:ea typeface="Bitstream Charter"/>
                <a:cs typeface="Bitstream Charter"/>
              </a:defRPr>
            </a:pPr>
            <a:r>
              <a:rPr sz="900" b="1">
                <a:solidFill>
                  <a:srgbClr val="BF7446"/>
                </a:solidFill>
                <a:latin typeface="Bitstream Charter"/>
                <a:ea typeface="Bitstream Charter"/>
                <a:cs typeface="Bitstream Charter"/>
              </a:rPr>
              <a:t>ONE LIFE. A FAIR SHOT</a:t>
            </a:r>
          </a:p>
        </p:txBody>
      </p:sp>
      <p:sp>
        <p:nvSpPr>
          <p:cNvPr id="5" name="slide-title">
            <a:extLst xmlns:a="http://schemas.openxmlformats.org/drawingml/2006/main">
              <a:ext uri="{FF2B5EF4-FFF2-40B4-BE49-F238E27FC236}">
                <a16:creationId xmlns:a16="http://schemas.microsoft.com/office/drawing/2014/main" id="{772CF4A2-BD6B-43C7-81FF-DCF65EA32F1A}"/>
              </a:ext>
            </a:extLst>
          </p:cNvPr>
          <p:cNvSpPr>
            <a:spLocks xmlns:a="http://schemas.openxmlformats.org/drawingml/2006/main" noGrp="1"/>
          </p:cNvSpPr>
          <p:nvPr/>
        </p:nvSpPr>
        <p:spPr>
          <a:xfrm xmlns:a="http://schemas.openxmlformats.org/drawingml/2006/main">
            <a:off x="685800" y="800100"/>
            <a:ext cx="10668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3375" b="1">
                <a:solidFill>
                  <a:srgbClr val="071927"/>
                </a:solidFill>
                <a:latin typeface="Bitstream Charter"/>
                <a:ea typeface="Bitstream Charter"/>
                <a:cs typeface="Bitstream Charter"/>
              </a:defRPr>
            </a:pPr>
            <a:r>
              <a:rPr sz="3375" b="1">
                <a:solidFill>
                  <a:srgbClr val="071927"/>
                </a:solidFill>
                <a:latin typeface="Bitstream Charter"/>
                <a:ea typeface="Bitstream Charter"/>
                <a:cs typeface="Bitstream Charter"/>
              </a:rPr>
              <a:t>The human purpose of CDMM</a:t>
            </a:r>
          </a:p>
        </p:txBody>
      </p:sp>
      <p:sp>
        <p:nvSpPr>
          <p:cNvPr id="6" name="approved-purpose">
            <a:extLst xmlns:a="http://schemas.openxmlformats.org/drawingml/2006/main">
              <a:ext uri="{FF2B5EF4-FFF2-40B4-BE49-F238E27FC236}">
                <a16:creationId xmlns:a16="http://schemas.microsoft.com/office/drawing/2014/main" id="{2D27AF42-DF97-4BFC-885D-E5198002DBA8}"/>
              </a:ext>
            </a:extLst>
          </p:cNvPr>
          <p:cNvSpPr>
            <a:spLocks xmlns:a="http://schemas.openxmlformats.org/drawingml/2006/main" noGrp="1"/>
          </p:cNvSpPr>
          <p:nvPr/>
        </p:nvSpPr>
        <p:spPr>
          <a:xfrm xmlns:a="http://schemas.openxmlformats.org/drawingml/2006/main">
            <a:off x="685800" y="1828800"/>
            <a:ext cx="7239000" cy="2476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2100" b="0">
                <a:solidFill>
                  <a:srgbClr val="071927"/>
                </a:solidFill>
                <a:latin typeface="Bitstream Charter"/>
                <a:ea typeface="Bitstream Charter"/>
                <a:cs typeface="Bitstream Charter"/>
              </a:defRPr>
            </a:pPr>
            <a:r>
              <a:rPr sz="2100" b="0">
                <a:solidFill>
                  <a:srgbClr val="071927"/>
                </a:solidFill>
                <a:latin typeface="Bitstream Charter"/>
                <a:ea typeface="Bitstream Charter"/>
                <a:cs typeface="Bitstream Charter"/>
              </a:rPr>
              <a:t>CDMM is about giving people a fair shot at the one life they have. It invests in people as the community's greatest resource, removes barriers that leave human potential unused, and builds community capacity that grows with its people and can be passed from one generation to the next.</a:t>
            </a:r>
          </a:p>
        </p:txBody>
      </p:sp>
      <p:sp>
        <p:nvSpPr>
          <p:cNvPr id="7" name="divider">
            <a:extLst xmlns:a="http://schemas.openxmlformats.org/drawingml/2006/main">
              <a:ext uri="{FF2B5EF4-FFF2-40B4-BE49-F238E27FC236}">
                <a16:creationId xmlns:a16="http://schemas.microsoft.com/office/drawing/2014/main" id="{936174EC-8D54-4E1F-A067-13D371657C26}"/>
              </a:ext>
            </a:extLst>
          </p:cNvPr>
          <p:cNvSpPr>
            <a:spLocks xmlns:a="http://schemas.openxmlformats.org/drawingml/2006/main" noGrp="1"/>
          </p:cNvSpPr>
          <p:nvPr/>
        </p:nvSpPr>
        <p:spPr>
          <a:xfrm xmlns:a="http://schemas.openxmlformats.org/drawingml/2006/main">
            <a:off x="8572500" y="1809750"/>
            <a:ext cx="19050" cy="3162300"/>
          </a:xfrm>
          <a:prstGeom xmlns:a="http://schemas.openxmlformats.org/drawingml/2006/main" prst="rect">
            <a:avLst/>
          </a:prstGeom>
          <a:solidFill xmlns:a="http://schemas.openxmlformats.org/drawingml/2006/main">
            <a:srgbClr val="D6A443"/>
          </a:solidFill>
          <a:ln xmlns:a="http://schemas.openxmlformats.org/drawingml/2006/main" w="0">
            <a:noFill/>
          </a:ln>
        </p:spPr>
      </p:sp>
      <p:sp>
        <p:nvSpPr>
          <p:cNvPr id="8" name="dignity-title">
            <a:extLst xmlns:a="http://schemas.openxmlformats.org/drawingml/2006/main">
              <a:ext uri="{FF2B5EF4-FFF2-40B4-BE49-F238E27FC236}">
                <a16:creationId xmlns:a16="http://schemas.microsoft.com/office/drawing/2014/main" id="{22101021-0E31-4256-8470-C6A5DF37FD11}"/>
              </a:ext>
            </a:extLst>
          </p:cNvPr>
          <p:cNvSpPr>
            <a:spLocks xmlns:a="http://schemas.openxmlformats.org/drawingml/2006/main" noGrp="1"/>
          </p:cNvSpPr>
          <p:nvPr/>
        </p:nvSpPr>
        <p:spPr>
          <a:xfrm xmlns:a="http://schemas.openxmlformats.org/drawingml/2006/main">
            <a:off x="8991600" y="1847850"/>
            <a:ext cx="2476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1"/>
          </a:bodyPr>
          <a:lstStyle xmlns:a="http://schemas.openxmlformats.org/drawingml/2006/main"/>
          <a:p xmlns:a="http://schemas.openxmlformats.org/drawingml/2006/main">
            <a:pPr algn="l">
              <a:defRPr sz="1800" b="1">
                <a:solidFill>
                  <a:srgbClr val="071927"/>
                </a:solidFill>
                <a:latin typeface="Bitstream Charter"/>
                <a:ea typeface="Bitstream Charter"/>
                <a:cs typeface="Bitstream Charter"/>
              </a:defRPr>
            </a:pPr>
            <a:r>
              <a:rPr sz="1800" b="1">
                <a:solidFill>
                  <a:srgbClr val="071927"/>
                </a:solidFill>
                <a:latin typeface="Bitstream Charter"/>
                <a:ea typeface="Bitstream Charter"/>
                <a:cs typeface="Bitstream Charter"/>
              </a:rPr>
              <a:t>Human worth remains unconditional</a:t>
            </a:r>
          </a:p>
        </p:txBody>
      </p:sp>
      <p:sp>
        <p:nvSpPr>
          <p:cNvPr id="9" name="dignity-copy">
            <a:extLst xmlns:a="http://schemas.openxmlformats.org/drawingml/2006/main">
              <a:ext uri="{FF2B5EF4-FFF2-40B4-BE49-F238E27FC236}">
                <a16:creationId xmlns:a16="http://schemas.microsoft.com/office/drawing/2014/main" id="{34F072DE-1308-49AF-80A3-30A338CD18A1}"/>
              </a:ext>
            </a:extLst>
          </p:cNvPr>
          <p:cNvSpPr>
            <a:spLocks xmlns:a="http://schemas.openxmlformats.org/drawingml/2006/main" noGrp="1"/>
          </p:cNvSpPr>
          <p:nvPr/>
        </p:nvSpPr>
        <p:spPr>
          <a:xfrm xmlns:a="http://schemas.openxmlformats.org/drawingml/2006/main">
            <a:off x="8991600" y="2724150"/>
            <a:ext cx="24384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425" b="0">
                <a:solidFill>
                  <a:srgbClr val="5D6B72"/>
                </a:solidFill>
                <a:latin typeface="Bitstream Charter"/>
                <a:ea typeface="Bitstream Charter"/>
                <a:cs typeface="Bitstream Charter"/>
              </a:defRPr>
            </a:pPr>
            <a:r>
              <a:rPr sz="1425" b="0">
                <a:solidFill>
                  <a:srgbClr val="5D6B72"/>
                </a:solidFill>
                <a:latin typeface="Bitstream Charter"/>
                <a:ea typeface="Bitstream Charter"/>
                <a:cs typeface="Bitstream Charter"/>
              </a:rPr>
              <a:t>The productive resource principle concerns capacity and opportunity. Economic productivity never defines the value of a human life.</a:t>
            </a:r>
          </a:p>
        </p:txBody>
      </p:sp>
      <p:sp>
        <p:nvSpPr>
          <p:cNvPr id="10" name="capacity-principle">
            <a:extLst xmlns:a="http://schemas.openxmlformats.org/drawingml/2006/main">
              <a:ext uri="{FF2B5EF4-FFF2-40B4-BE49-F238E27FC236}">
                <a16:creationId xmlns:a16="http://schemas.microsoft.com/office/drawing/2014/main" id="{E3993190-120F-48A3-8E8E-F9D8C0474A87}"/>
              </a:ext>
            </a:extLst>
          </p:cNvPr>
          <p:cNvSpPr>
            <a:spLocks xmlns:a="http://schemas.openxmlformats.org/drawingml/2006/main" noGrp="1"/>
          </p:cNvSpPr>
          <p:nvPr/>
        </p:nvSpPr>
        <p:spPr>
          <a:xfrm xmlns:a="http://schemas.openxmlformats.org/drawingml/2006/main">
            <a:off x="8991600" y="4514850"/>
            <a:ext cx="24384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476"/>
          </a:bodyPr>
          <a:lstStyle xmlns:a="http://schemas.openxmlformats.org/drawingml/2006/main"/>
          <a:p xmlns:a="http://schemas.openxmlformats.org/drawingml/2006/main">
            <a:pPr algn="l">
              <a:defRPr sz="1050" b="1">
                <a:solidFill>
                  <a:srgbClr val="BF7446"/>
                </a:solidFill>
                <a:latin typeface="Bitstream Charter"/>
                <a:ea typeface="Bitstream Charter"/>
                <a:cs typeface="Bitstream Charter"/>
              </a:defRPr>
            </a:pPr>
            <a:r>
              <a:rPr sz="1050" b="1">
                <a:solidFill>
                  <a:srgbClr val="BF7446"/>
                </a:solidFill>
                <a:latin typeface="Bitstream Charter"/>
                <a:ea typeface="Bitstream Charter"/>
                <a:cs typeface="Bitstream Charter"/>
              </a:rPr>
              <a:t>CIRCUMSTANCES CAN CONCEAL CAPACITY</a:t>
            </a:r>
          </a:p>
        </p:txBody>
      </p:sp>
    </p:spTree>
    <p:extLst>
      <p:ext uri="{BB962C8B-B14F-4D97-AF65-F5344CB8AC3E}">
        <p14:creationId xmlns:p14="http://schemas.microsoft.com/office/powerpoint/2010/main" val="1962429581"/>
      </p:ext>
    </p:extLst>
  </p:cSld>
</p:sld>
</file>

<file path=ppt/slides/slide3.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34" name="copper-rule">
            <a:extLst xmlns:a="http://schemas.openxmlformats.org/drawingml/2006/main">
              <a:ext uri="{FF2B5EF4-FFF2-40B4-BE49-F238E27FC236}">
                <a16:creationId xmlns:a16="http://schemas.microsoft.com/office/drawing/2014/main" id="{54F1DFEF-590C-471D-BE33-EC068AE350BC}"/>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D6A443"/>
          </a:solidFill>
          <a:ln xmlns:a="http://schemas.openxmlformats.org/drawingml/2006/main" w="0">
            <a:noFill/>
          </a:ln>
        </p:spPr>
      </p:sp>
      <p:sp>
        <p:nvSpPr>
          <p:cNvPr id="2" name="footer-brand">
            <a:extLst xmlns:a="http://schemas.openxmlformats.org/drawingml/2006/main">
              <a:ext uri="{FF2B5EF4-FFF2-40B4-BE49-F238E27FC236}">
                <a16:creationId xmlns:a16="http://schemas.microsoft.com/office/drawing/2014/main" id="{5FE324EC-4A23-4D74-9A3D-11377D51674C}"/>
              </a:ext>
            </a:extLst>
          </p:cNvPr>
          <p:cNvSpPr>
            <a:spLocks xmlns:a="http://schemas.openxmlformats.org/drawingml/2006/main" noGrp="1"/>
          </p:cNvSpPr>
          <p:nvPr/>
        </p:nvSpPr>
        <p:spPr>
          <a:xfrm xmlns:a="http://schemas.openxmlformats.org/drawingml/2006/main">
            <a:off x="685800" y="6448425"/>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63636"/>
          </a:bodyPr>
          <a:lstStyle xmlns:a="http://schemas.openxmlformats.org/drawingml/2006/main"/>
          <a:p xmlns:a="http://schemas.openxmlformats.org/drawingml/2006/main">
            <a:pPr algn="l">
              <a:defRPr sz="825" b="1">
                <a:solidFill>
                  <a:srgbClr val="D5E0E1"/>
                </a:solidFill>
                <a:latin typeface="Bitstream Charter"/>
                <a:ea typeface="Bitstream Charter"/>
                <a:cs typeface="Bitstream Charter"/>
              </a:defRPr>
            </a:pPr>
            <a:r>
              <a:rPr sz="825" b="1">
                <a:solidFill>
                  <a:srgbClr val="D5E0E1"/>
                </a:solidFill>
                <a:latin typeface="Bitstream Charter"/>
                <a:ea typeface="Bitstream Charter"/>
                <a:cs typeface="Bitstream Charter"/>
              </a:rPr>
              <a:t>CDMM</a:t>
            </a:r>
          </a:p>
        </p:txBody>
      </p:sp>
      <p:sp>
        <p:nvSpPr>
          <p:cNvPr id="3" name="page-number">
            <a:extLst xmlns:a="http://schemas.openxmlformats.org/drawingml/2006/main">
              <a:ext uri="{FF2B5EF4-FFF2-40B4-BE49-F238E27FC236}">
                <a16:creationId xmlns:a16="http://schemas.microsoft.com/office/drawing/2014/main" id="{AFDD5BC3-597C-4DF7-9D20-5884BA3862DB}"/>
              </a:ext>
            </a:extLst>
          </p:cNvPr>
          <p:cNvSpPr>
            <a:spLocks xmlns:a="http://schemas.openxmlformats.org/drawingml/2006/main" noGrp="1"/>
          </p:cNvSpPr>
          <p:nvPr/>
        </p:nvSpPr>
        <p:spPr>
          <a:xfrm xmlns:a="http://schemas.openxmlformats.org/drawingml/2006/main">
            <a:off x="11049000" y="64484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63636"/>
          </a:bodyPr>
          <a:lstStyle xmlns:a="http://schemas.openxmlformats.org/drawingml/2006/main"/>
          <a:p xmlns:a="http://schemas.openxmlformats.org/drawingml/2006/main">
            <a:pPr algn="r">
              <a:defRPr sz="825" b="0">
                <a:solidFill>
                  <a:srgbClr val="D5E0E1"/>
                </a:solidFill>
                <a:latin typeface="Bitstream Charter"/>
                <a:ea typeface="Bitstream Charter"/>
                <a:cs typeface="Bitstream Charter"/>
              </a:defRPr>
            </a:pPr>
            <a:r>
              <a:rPr sz="825" b="0">
                <a:solidFill>
                  <a:srgbClr val="D5E0E1"/>
                </a:solidFill>
                <a:latin typeface="Bitstream Charter"/>
                <a:ea typeface="Bitstream Charter"/>
                <a:cs typeface="Bitstream Charter"/>
              </a:rPr>
              <a:t>03</a:t>
            </a:r>
          </a:p>
        </p:txBody>
      </p:sp>
      <p:sp>
        <p:nvSpPr>
          <p:cNvPr id="4" name="section-label">
            <a:extLst xmlns:a="http://schemas.openxmlformats.org/drawingml/2006/main">
              <a:ext uri="{FF2B5EF4-FFF2-40B4-BE49-F238E27FC236}">
                <a16:creationId xmlns:a16="http://schemas.microsoft.com/office/drawing/2014/main" id="{51215EBC-F719-4F7F-BA0F-BCE3E9A7A7BD}"/>
              </a:ext>
            </a:extLst>
          </p:cNvPr>
          <p:cNvSpPr>
            <a:spLocks xmlns:a="http://schemas.openxmlformats.org/drawingml/2006/main" noGrp="1"/>
          </p:cNvSpPr>
          <p:nvPr/>
        </p:nvSpPr>
        <p:spPr>
          <a:xfrm xmlns:a="http://schemas.openxmlformats.org/drawingml/2006/main">
            <a:off x="685800" y="457200"/>
            <a:ext cx="723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900" b="1">
                <a:solidFill>
                  <a:srgbClr val="BF7446"/>
                </a:solidFill>
                <a:latin typeface="Bitstream Charter"/>
                <a:ea typeface="Bitstream Charter"/>
                <a:cs typeface="Bitstream Charter"/>
              </a:defRPr>
            </a:pPr>
            <a:r>
              <a:rPr sz="900" b="1">
                <a:solidFill>
                  <a:srgbClr val="BF7446"/>
                </a:solidFill>
                <a:latin typeface="Bitstream Charter"/>
                <a:ea typeface="Bitstream Charter"/>
                <a:cs typeface="Bitstream Charter"/>
              </a:rPr>
              <a:t>THE COMPLETE ARCHITECTURE</a:t>
            </a:r>
          </a:p>
        </p:txBody>
      </p:sp>
      <p:sp>
        <p:nvSpPr>
          <p:cNvPr id="5" name="slide-title">
            <a:extLst xmlns:a="http://schemas.openxmlformats.org/drawingml/2006/main">
              <a:ext uri="{FF2B5EF4-FFF2-40B4-BE49-F238E27FC236}">
                <a16:creationId xmlns:a16="http://schemas.microsoft.com/office/drawing/2014/main" id="{BE9F5865-13AF-42C1-AE9F-6A0F9D8A00E5}"/>
              </a:ext>
            </a:extLst>
          </p:cNvPr>
          <p:cNvSpPr>
            <a:spLocks xmlns:a="http://schemas.openxmlformats.org/drawingml/2006/main" noGrp="1"/>
          </p:cNvSpPr>
          <p:nvPr/>
        </p:nvSpPr>
        <p:spPr>
          <a:xfrm xmlns:a="http://schemas.openxmlformats.org/drawingml/2006/main">
            <a:off x="685800" y="800100"/>
            <a:ext cx="10668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3375" b="1">
                <a:solidFill>
                  <a:srgbClr val="FFFFFF"/>
                </a:solidFill>
                <a:latin typeface="Bitstream Charter"/>
                <a:ea typeface="Bitstream Charter"/>
                <a:cs typeface="Bitstream Charter"/>
              </a:defRPr>
            </a:pPr>
            <a:r>
              <a:rPr sz="3375" b="1">
                <a:solidFill>
                  <a:srgbClr val="FFFFFF"/>
                </a:solidFill>
                <a:latin typeface="Bitstream Charter"/>
                <a:ea typeface="Bitstream Charter"/>
                <a:cs typeface="Bitstream Charter"/>
              </a:rPr>
              <a:t>Nine Autonomies. One Connected System.</a:t>
            </a:r>
          </a:p>
        </p:txBody>
      </p:sp>
      <p:sp>
        <p:nvSpPr>
          <p:cNvPr id="6" name="autonomy-01-number">
            <a:extLst xmlns:a="http://schemas.openxmlformats.org/drawingml/2006/main">
              <a:ext uri="{FF2B5EF4-FFF2-40B4-BE49-F238E27FC236}">
                <a16:creationId xmlns:a16="http://schemas.microsoft.com/office/drawing/2014/main" id="{DC43D042-5864-4E08-9D6E-F9DB5A39A26E}"/>
              </a:ext>
            </a:extLst>
          </p:cNvPr>
          <p:cNvSpPr>
            <a:spLocks xmlns:a="http://schemas.openxmlformats.org/drawingml/2006/main" noGrp="1"/>
          </p:cNvSpPr>
          <p:nvPr/>
        </p:nvSpPr>
        <p:spPr>
          <a:xfrm xmlns:a="http://schemas.openxmlformats.org/drawingml/2006/main">
            <a:off x="685800" y="1828800"/>
            <a:ext cx="495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1">
                <a:solidFill>
                  <a:srgbClr val="D6A443"/>
                </a:solidFill>
                <a:latin typeface="Bitstream Charter"/>
                <a:ea typeface="Bitstream Charter"/>
                <a:cs typeface="Bitstream Charter"/>
              </a:defRPr>
            </a:pPr>
            <a:r>
              <a:rPr sz="1125" b="1">
                <a:solidFill>
                  <a:srgbClr val="D6A443"/>
                </a:solidFill>
                <a:latin typeface="Bitstream Charter"/>
                <a:ea typeface="Bitstream Charter"/>
                <a:cs typeface="Bitstream Charter"/>
              </a:rPr>
              <a:t>01</a:t>
            </a:r>
          </a:p>
        </p:txBody>
      </p:sp>
      <p:sp>
        <p:nvSpPr>
          <p:cNvPr id="7" name="autonomy-01">
            <a:extLst xmlns:a="http://schemas.openxmlformats.org/drawingml/2006/main">
              <a:ext uri="{FF2B5EF4-FFF2-40B4-BE49-F238E27FC236}">
                <a16:creationId xmlns:a16="http://schemas.microsoft.com/office/drawing/2014/main" id="{F95FCCC1-8E0D-46BD-B485-4816FC2FDDBA}"/>
              </a:ext>
            </a:extLst>
          </p:cNvPr>
          <p:cNvSpPr>
            <a:spLocks xmlns:a="http://schemas.openxmlformats.org/drawingml/2006/main" noGrp="1"/>
          </p:cNvSpPr>
          <p:nvPr/>
        </p:nvSpPr>
        <p:spPr>
          <a:xfrm xmlns:a="http://schemas.openxmlformats.org/drawingml/2006/main">
            <a:off x="1276350" y="1828800"/>
            <a:ext cx="2905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725" b="1">
                <a:solidFill>
                  <a:srgbClr val="FFFFFF"/>
                </a:solidFill>
                <a:latin typeface="Bitstream Charter"/>
                <a:ea typeface="Bitstream Charter"/>
                <a:cs typeface="Bitstream Charter"/>
              </a:defRPr>
            </a:pPr>
            <a:r>
              <a:rPr sz="1725" b="1">
                <a:solidFill>
                  <a:srgbClr val="FFFFFF"/>
                </a:solidFill>
                <a:latin typeface="Bitstream Charter"/>
                <a:ea typeface="Bitstream Charter"/>
                <a:cs typeface="Bitstream Charter"/>
              </a:rPr>
              <a:t>Housing Autonomy</a:t>
            </a:r>
          </a:p>
        </p:txBody>
      </p:sp>
      <p:sp>
        <p:nvSpPr>
          <p:cNvPr id="8" name="autonomy-01-rule">
            <a:extLst xmlns:a="http://schemas.openxmlformats.org/drawingml/2006/main">
              <a:ext uri="{FF2B5EF4-FFF2-40B4-BE49-F238E27FC236}">
                <a16:creationId xmlns:a16="http://schemas.microsoft.com/office/drawing/2014/main" id="{12321DF1-7478-4AFF-AD16-86BCBF6D14C2}"/>
              </a:ext>
            </a:extLst>
          </p:cNvPr>
          <p:cNvSpPr>
            <a:spLocks xmlns:a="http://schemas.openxmlformats.org/drawingml/2006/main" noGrp="1"/>
          </p:cNvSpPr>
          <p:nvPr/>
        </p:nvSpPr>
        <p:spPr>
          <a:xfrm xmlns:a="http://schemas.openxmlformats.org/drawingml/2006/main">
            <a:off x="1276350" y="2609850"/>
            <a:ext cx="2667000" cy="9525"/>
          </a:xfrm>
          <a:prstGeom xmlns:a="http://schemas.openxmlformats.org/drawingml/2006/main" prst="rect">
            <a:avLst/>
          </a:prstGeom>
          <a:solidFill xmlns:a="http://schemas.openxmlformats.org/drawingml/2006/main">
            <a:srgbClr val="FFFFFF">
              <a:alpha val="18824"/>
            </a:srgbClr>
          </a:solidFill>
          <a:ln xmlns:a="http://schemas.openxmlformats.org/drawingml/2006/main" w="0">
            <a:noFill/>
          </a:ln>
        </p:spPr>
      </p:sp>
      <p:sp>
        <p:nvSpPr>
          <p:cNvPr id="9" name="autonomy-02-number">
            <a:extLst xmlns:a="http://schemas.openxmlformats.org/drawingml/2006/main">
              <a:ext uri="{FF2B5EF4-FFF2-40B4-BE49-F238E27FC236}">
                <a16:creationId xmlns:a16="http://schemas.microsoft.com/office/drawing/2014/main" id="{A9426D1F-946D-4D3C-9511-25C17C713710}"/>
              </a:ext>
            </a:extLst>
          </p:cNvPr>
          <p:cNvSpPr>
            <a:spLocks xmlns:a="http://schemas.openxmlformats.org/drawingml/2006/main" noGrp="1"/>
          </p:cNvSpPr>
          <p:nvPr/>
        </p:nvSpPr>
        <p:spPr>
          <a:xfrm xmlns:a="http://schemas.openxmlformats.org/drawingml/2006/main">
            <a:off x="685800" y="3019425"/>
            <a:ext cx="495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1">
                <a:solidFill>
                  <a:srgbClr val="D6A443"/>
                </a:solidFill>
                <a:latin typeface="Bitstream Charter"/>
                <a:ea typeface="Bitstream Charter"/>
                <a:cs typeface="Bitstream Charter"/>
              </a:defRPr>
            </a:pPr>
            <a:r>
              <a:rPr sz="1125" b="1">
                <a:solidFill>
                  <a:srgbClr val="D6A443"/>
                </a:solidFill>
                <a:latin typeface="Bitstream Charter"/>
                <a:ea typeface="Bitstream Charter"/>
                <a:cs typeface="Bitstream Charter"/>
              </a:rPr>
              <a:t>02</a:t>
            </a:r>
          </a:p>
        </p:txBody>
      </p:sp>
      <p:sp>
        <p:nvSpPr>
          <p:cNvPr id="10" name="autonomy-02">
            <a:extLst xmlns:a="http://schemas.openxmlformats.org/drawingml/2006/main">
              <a:ext uri="{FF2B5EF4-FFF2-40B4-BE49-F238E27FC236}">
                <a16:creationId xmlns:a16="http://schemas.microsoft.com/office/drawing/2014/main" id="{94640127-3363-41F4-961C-B10C508D6C79}"/>
              </a:ext>
            </a:extLst>
          </p:cNvPr>
          <p:cNvSpPr>
            <a:spLocks xmlns:a="http://schemas.openxmlformats.org/drawingml/2006/main" noGrp="1"/>
          </p:cNvSpPr>
          <p:nvPr/>
        </p:nvSpPr>
        <p:spPr>
          <a:xfrm xmlns:a="http://schemas.openxmlformats.org/drawingml/2006/main">
            <a:off x="1276350" y="3019425"/>
            <a:ext cx="2905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725" b="1">
                <a:solidFill>
                  <a:srgbClr val="FFFFFF"/>
                </a:solidFill>
                <a:latin typeface="Bitstream Charter"/>
                <a:ea typeface="Bitstream Charter"/>
                <a:cs typeface="Bitstream Charter"/>
              </a:defRPr>
            </a:pPr>
            <a:r>
              <a:rPr sz="1725" b="1">
                <a:solidFill>
                  <a:srgbClr val="FFFFFF"/>
                </a:solidFill>
                <a:latin typeface="Bitstream Charter"/>
                <a:ea typeface="Bitstream Charter"/>
                <a:cs typeface="Bitstream Charter"/>
              </a:rPr>
              <a:t>Municipal Grocery Autonomy</a:t>
            </a:r>
          </a:p>
        </p:txBody>
      </p:sp>
      <p:sp>
        <p:nvSpPr>
          <p:cNvPr id="11" name="autonomy-02-rule">
            <a:extLst xmlns:a="http://schemas.openxmlformats.org/drawingml/2006/main">
              <a:ext uri="{FF2B5EF4-FFF2-40B4-BE49-F238E27FC236}">
                <a16:creationId xmlns:a16="http://schemas.microsoft.com/office/drawing/2014/main" id="{75B26809-923A-4378-8096-8C711169E2AE}"/>
              </a:ext>
            </a:extLst>
          </p:cNvPr>
          <p:cNvSpPr>
            <a:spLocks xmlns:a="http://schemas.openxmlformats.org/drawingml/2006/main" noGrp="1"/>
          </p:cNvSpPr>
          <p:nvPr/>
        </p:nvSpPr>
        <p:spPr>
          <a:xfrm xmlns:a="http://schemas.openxmlformats.org/drawingml/2006/main">
            <a:off x="1276350" y="3800475"/>
            <a:ext cx="2667000" cy="9525"/>
          </a:xfrm>
          <a:prstGeom xmlns:a="http://schemas.openxmlformats.org/drawingml/2006/main" prst="rect">
            <a:avLst/>
          </a:prstGeom>
          <a:solidFill xmlns:a="http://schemas.openxmlformats.org/drawingml/2006/main">
            <a:srgbClr val="FFFFFF">
              <a:alpha val="18824"/>
            </a:srgbClr>
          </a:solidFill>
          <a:ln xmlns:a="http://schemas.openxmlformats.org/drawingml/2006/main" w="0">
            <a:noFill/>
          </a:ln>
        </p:spPr>
      </p:sp>
      <p:sp>
        <p:nvSpPr>
          <p:cNvPr id="12" name="autonomy-03-number">
            <a:extLst xmlns:a="http://schemas.openxmlformats.org/drawingml/2006/main">
              <a:ext uri="{FF2B5EF4-FFF2-40B4-BE49-F238E27FC236}">
                <a16:creationId xmlns:a16="http://schemas.microsoft.com/office/drawing/2014/main" id="{BA24D59A-81BF-40C1-A71D-20B50B8498EB}"/>
              </a:ext>
            </a:extLst>
          </p:cNvPr>
          <p:cNvSpPr>
            <a:spLocks xmlns:a="http://schemas.openxmlformats.org/drawingml/2006/main" noGrp="1"/>
          </p:cNvSpPr>
          <p:nvPr/>
        </p:nvSpPr>
        <p:spPr>
          <a:xfrm xmlns:a="http://schemas.openxmlformats.org/drawingml/2006/main">
            <a:off x="685800" y="4210050"/>
            <a:ext cx="495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1">
                <a:solidFill>
                  <a:srgbClr val="D6A443"/>
                </a:solidFill>
                <a:latin typeface="Bitstream Charter"/>
                <a:ea typeface="Bitstream Charter"/>
                <a:cs typeface="Bitstream Charter"/>
              </a:defRPr>
            </a:pPr>
            <a:r>
              <a:rPr sz="1125" b="1">
                <a:solidFill>
                  <a:srgbClr val="D6A443"/>
                </a:solidFill>
                <a:latin typeface="Bitstream Charter"/>
                <a:ea typeface="Bitstream Charter"/>
                <a:cs typeface="Bitstream Charter"/>
              </a:rPr>
              <a:t>03</a:t>
            </a:r>
          </a:p>
        </p:txBody>
      </p:sp>
      <p:sp>
        <p:nvSpPr>
          <p:cNvPr id="13" name="autonomy-03">
            <a:extLst xmlns:a="http://schemas.openxmlformats.org/drawingml/2006/main">
              <a:ext uri="{FF2B5EF4-FFF2-40B4-BE49-F238E27FC236}">
                <a16:creationId xmlns:a16="http://schemas.microsoft.com/office/drawing/2014/main" id="{B19FC476-94AA-4345-9B02-37054628491B}"/>
              </a:ext>
            </a:extLst>
          </p:cNvPr>
          <p:cNvSpPr>
            <a:spLocks xmlns:a="http://schemas.openxmlformats.org/drawingml/2006/main" noGrp="1"/>
          </p:cNvSpPr>
          <p:nvPr/>
        </p:nvSpPr>
        <p:spPr>
          <a:xfrm xmlns:a="http://schemas.openxmlformats.org/drawingml/2006/main">
            <a:off x="1276350" y="4210050"/>
            <a:ext cx="2905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725" b="1">
                <a:solidFill>
                  <a:srgbClr val="FFFFFF"/>
                </a:solidFill>
                <a:latin typeface="Bitstream Charter"/>
                <a:ea typeface="Bitstream Charter"/>
                <a:cs typeface="Bitstream Charter"/>
              </a:defRPr>
            </a:pPr>
            <a:r>
              <a:rPr sz="1725" b="1">
                <a:solidFill>
                  <a:srgbClr val="FFFFFF"/>
                </a:solidFill>
                <a:latin typeface="Bitstream Charter"/>
                <a:ea typeface="Bitstream Charter"/>
                <a:cs typeface="Bitstream Charter"/>
              </a:rPr>
              <a:t>Fuel Autonomy</a:t>
            </a:r>
          </a:p>
        </p:txBody>
      </p:sp>
      <p:sp>
        <p:nvSpPr>
          <p:cNvPr id="14" name="autonomy-03-rule">
            <a:extLst xmlns:a="http://schemas.openxmlformats.org/drawingml/2006/main">
              <a:ext uri="{FF2B5EF4-FFF2-40B4-BE49-F238E27FC236}">
                <a16:creationId xmlns:a16="http://schemas.microsoft.com/office/drawing/2014/main" id="{00D4BBFC-614C-4912-9C71-84D6E49BC945}"/>
              </a:ext>
            </a:extLst>
          </p:cNvPr>
          <p:cNvSpPr>
            <a:spLocks xmlns:a="http://schemas.openxmlformats.org/drawingml/2006/main" noGrp="1"/>
          </p:cNvSpPr>
          <p:nvPr/>
        </p:nvSpPr>
        <p:spPr>
          <a:xfrm xmlns:a="http://schemas.openxmlformats.org/drawingml/2006/main">
            <a:off x="1276350" y="4991100"/>
            <a:ext cx="2667000" cy="9525"/>
          </a:xfrm>
          <a:prstGeom xmlns:a="http://schemas.openxmlformats.org/drawingml/2006/main" prst="rect">
            <a:avLst/>
          </a:prstGeom>
          <a:solidFill xmlns:a="http://schemas.openxmlformats.org/drawingml/2006/main">
            <a:srgbClr val="FFFFFF">
              <a:alpha val="18824"/>
            </a:srgbClr>
          </a:solidFill>
          <a:ln xmlns:a="http://schemas.openxmlformats.org/drawingml/2006/main" w="0">
            <a:noFill/>
          </a:ln>
        </p:spPr>
      </p:sp>
      <p:sp>
        <p:nvSpPr>
          <p:cNvPr id="15" name="autonomy-04-number">
            <a:extLst xmlns:a="http://schemas.openxmlformats.org/drawingml/2006/main">
              <a:ext uri="{FF2B5EF4-FFF2-40B4-BE49-F238E27FC236}">
                <a16:creationId xmlns:a16="http://schemas.microsoft.com/office/drawing/2014/main" id="{92ACB01C-A8F6-42CF-AEC9-BE2BDBC3F446}"/>
              </a:ext>
            </a:extLst>
          </p:cNvPr>
          <p:cNvSpPr>
            <a:spLocks xmlns:a="http://schemas.openxmlformats.org/drawingml/2006/main" noGrp="1"/>
          </p:cNvSpPr>
          <p:nvPr/>
        </p:nvSpPr>
        <p:spPr>
          <a:xfrm xmlns:a="http://schemas.openxmlformats.org/drawingml/2006/main">
            <a:off x="4362450" y="1828800"/>
            <a:ext cx="495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1">
                <a:solidFill>
                  <a:srgbClr val="D6A443"/>
                </a:solidFill>
                <a:latin typeface="Bitstream Charter"/>
                <a:ea typeface="Bitstream Charter"/>
                <a:cs typeface="Bitstream Charter"/>
              </a:defRPr>
            </a:pPr>
            <a:r>
              <a:rPr sz="1125" b="1">
                <a:solidFill>
                  <a:srgbClr val="D6A443"/>
                </a:solidFill>
                <a:latin typeface="Bitstream Charter"/>
                <a:ea typeface="Bitstream Charter"/>
                <a:cs typeface="Bitstream Charter"/>
              </a:rPr>
              <a:t>04</a:t>
            </a:r>
          </a:p>
        </p:txBody>
      </p:sp>
      <p:sp>
        <p:nvSpPr>
          <p:cNvPr id="16" name="autonomy-04">
            <a:extLst xmlns:a="http://schemas.openxmlformats.org/drawingml/2006/main">
              <a:ext uri="{FF2B5EF4-FFF2-40B4-BE49-F238E27FC236}">
                <a16:creationId xmlns:a16="http://schemas.microsoft.com/office/drawing/2014/main" id="{AB988265-9DE7-4E99-AF77-F1EE95FC3BD2}"/>
              </a:ext>
            </a:extLst>
          </p:cNvPr>
          <p:cNvSpPr>
            <a:spLocks xmlns:a="http://schemas.openxmlformats.org/drawingml/2006/main" noGrp="1"/>
          </p:cNvSpPr>
          <p:nvPr/>
        </p:nvSpPr>
        <p:spPr>
          <a:xfrm xmlns:a="http://schemas.openxmlformats.org/drawingml/2006/main">
            <a:off x="4953000" y="1828800"/>
            <a:ext cx="2905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725" b="1">
                <a:solidFill>
                  <a:srgbClr val="FFFFFF"/>
                </a:solidFill>
                <a:latin typeface="Bitstream Charter"/>
                <a:ea typeface="Bitstream Charter"/>
                <a:cs typeface="Bitstream Charter"/>
              </a:defRPr>
            </a:pPr>
            <a:r>
              <a:rPr sz="1725" b="1">
                <a:solidFill>
                  <a:srgbClr val="FFFFFF"/>
                </a:solidFill>
                <a:latin typeface="Bitstream Charter"/>
                <a:ea typeface="Bitstream Charter"/>
                <a:cs typeface="Bitstream Charter"/>
              </a:rPr>
              <a:t>Healthcare Autonomy</a:t>
            </a:r>
          </a:p>
        </p:txBody>
      </p:sp>
      <p:sp>
        <p:nvSpPr>
          <p:cNvPr id="17" name="autonomy-04-rule">
            <a:extLst xmlns:a="http://schemas.openxmlformats.org/drawingml/2006/main">
              <a:ext uri="{FF2B5EF4-FFF2-40B4-BE49-F238E27FC236}">
                <a16:creationId xmlns:a16="http://schemas.microsoft.com/office/drawing/2014/main" id="{6B56C390-6D0E-4CE3-BEA0-DBDB7418E698}"/>
              </a:ext>
            </a:extLst>
          </p:cNvPr>
          <p:cNvSpPr>
            <a:spLocks xmlns:a="http://schemas.openxmlformats.org/drawingml/2006/main" noGrp="1"/>
          </p:cNvSpPr>
          <p:nvPr/>
        </p:nvSpPr>
        <p:spPr>
          <a:xfrm xmlns:a="http://schemas.openxmlformats.org/drawingml/2006/main">
            <a:off x="4953000" y="2609850"/>
            <a:ext cx="2667000" cy="9525"/>
          </a:xfrm>
          <a:prstGeom xmlns:a="http://schemas.openxmlformats.org/drawingml/2006/main" prst="rect">
            <a:avLst/>
          </a:prstGeom>
          <a:solidFill xmlns:a="http://schemas.openxmlformats.org/drawingml/2006/main">
            <a:srgbClr val="FFFFFF">
              <a:alpha val="18824"/>
            </a:srgbClr>
          </a:solidFill>
          <a:ln xmlns:a="http://schemas.openxmlformats.org/drawingml/2006/main" w="0">
            <a:noFill/>
          </a:ln>
        </p:spPr>
      </p:sp>
      <p:sp>
        <p:nvSpPr>
          <p:cNvPr id="18" name="autonomy-05-number">
            <a:extLst xmlns:a="http://schemas.openxmlformats.org/drawingml/2006/main">
              <a:ext uri="{FF2B5EF4-FFF2-40B4-BE49-F238E27FC236}">
                <a16:creationId xmlns:a16="http://schemas.microsoft.com/office/drawing/2014/main" id="{8EF2DB99-3372-4FBA-8F4E-BD4B48362444}"/>
              </a:ext>
            </a:extLst>
          </p:cNvPr>
          <p:cNvSpPr>
            <a:spLocks xmlns:a="http://schemas.openxmlformats.org/drawingml/2006/main" noGrp="1"/>
          </p:cNvSpPr>
          <p:nvPr/>
        </p:nvSpPr>
        <p:spPr>
          <a:xfrm xmlns:a="http://schemas.openxmlformats.org/drawingml/2006/main">
            <a:off x="4362450" y="3019425"/>
            <a:ext cx="495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1">
                <a:solidFill>
                  <a:srgbClr val="D6A443"/>
                </a:solidFill>
                <a:latin typeface="Bitstream Charter"/>
                <a:ea typeface="Bitstream Charter"/>
                <a:cs typeface="Bitstream Charter"/>
              </a:defRPr>
            </a:pPr>
            <a:r>
              <a:rPr sz="1125" b="1">
                <a:solidFill>
                  <a:srgbClr val="D6A443"/>
                </a:solidFill>
                <a:latin typeface="Bitstream Charter"/>
                <a:ea typeface="Bitstream Charter"/>
                <a:cs typeface="Bitstream Charter"/>
              </a:rPr>
              <a:t>05</a:t>
            </a:r>
          </a:p>
        </p:txBody>
      </p:sp>
      <p:sp>
        <p:nvSpPr>
          <p:cNvPr id="19" name="autonomy-05">
            <a:extLst xmlns:a="http://schemas.openxmlformats.org/drawingml/2006/main">
              <a:ext uri="{FF2B5EF4-FFF2-40B4-BE49-F238E27FC236}">
                <a16:creationId xmlns:a16="http://schemas.microsoft.com/office/drawing/2014/main" id="{072AD3B7-F4AC-4C1E-B6CB-D5BFEE517B09}"/>
              </a:ext>
            </a:extLst>
          </p:cNvPr>
          <p:cNvSpPr>
            <a:spLocks xmlns:a="http://schemas.openxmlformats.org/drawingml/2006/main" noGrp="1"/>
          </p:cNvSpPr>
          <p:nvPr/>
        </p:nvSpPr>
        <p:spPr>
          <a:xfrm xmlns:a="http://schemas.openxmlformats.org/drawingml/2006/main">
            <a:off x="4953000" y="3019425"/>
            <a:ext cx="2905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725" b="1">
                <a:solidFill>
                  <a:srgbClr val="FFFFFF"/>
                </a:solidFill>
                <a:latin typeface="Bitstream Charter"/>
                <a:ea typeface="Bitstream Charter"/>
                <a:cs typeface="Bitstream Charter"/>
              </a:defRPr>
            </a:pPr>
            <a:r>
              <a:rPr sz="1725" b="1">
                <a:solidFill>
                  <a:srgbClr val="FFFFFF"/>
                </a:solidFill>
                <a:latin typeface="Bitstream Charter"/>
                <a:ea typeface="Bitstream Charter"/>
                <a:cs typeface="Bitstream Charter"/>
              </a:rPr>
              <a:t>Transportation Autonomy</a:t>
            </a:r>
          </a:p>
        </p:txBody>
      </p:sp>
      <p:sp>
        <p:nvSpPr>
          <p:cNvPr id="20" name="autonomy-05-rule">
            <a:extLst xmlns:a="http://schemas.openxmlformats.org/drawingml/2006/main">
              <a:ext uri="{FF2B5EF4-FFF2-40B4-BE49-F238E27FC236}">
                <a16:creationId xmlns:a16="http://schemas.microsoft.com/office/drawing/2014/main" id="{553CAFD2-3FD4-446A-A1C2-F23F31B13204}"/>
              </a:ext>
            </a:extLst>
          </p:cNvPr>
          <p:cNvSpPr>
            <a:spLocks xmlns:a="http://schemas.openxmlformats.org/drawingml/2006/main" noGrp="1"/>
          </p:cNvSpPr>
          <p:nvPr/>
        </p:nvSpPr>
        <p:spPr>
          <a:xfrm xmlns:a="http://schemas.openxmlformats.org/drawingml/2006/main">
            <a:off x="4953000" y="3800475"/>
            <a:ext cx="2667000" cy="9525"/>
          </a:xfrm>
          <a:prstGeom xmlns:a="http://schemas.openxmlformats.org/drawingml/2006/main" prst="rect">
            <a:avLst/>
          </a:prstGeom>
          <a:solidFill xmlns:a="http://schemas.openxmlformats.org/drawingml/2006/main">
            <a:srgbClr val="FFFFFF">
              <a:alpha val="18824"/>
            </a:srgbClr>
          </a:solidFill>
          <a:ln xmlns:a="http://schemas.openxmlformats.org/drawingml/2006/main" w="0">
            <a:noFill/>
          </a:ln>
        </p:spPr>
      </p:sp>
      <p:sp>
        <p:nvSpPr>
          <p:cNvPr id="21" name="autonomy-06-number">
            <a:extLst xmlns:a="http://schemas.openxmlformats.org/drawingml/2006/main">
              <a:ext uri="{FF2B5EF4-FFF2-40B4-BE49-F238E27FC236}">
                <a16:creationId xmlns:a16="http://schemas.microsoft.com/office/drawing/2014/main" id="{5DEA8236-96B9-472A-B5CC-2699697596F4}"/>
              </a:ext>
            </a:extLst>
          </p:cNvPr>
          <p:cNvSpPr>
            <a:spLocks xmlns:a="http://schemas.openxmlformats.org/drawingml/2006/main" noGrp="1"/>
          </p:cNvSpPr>
          <p:nvPr/>
        </p:nvSpPr>
        <p:spPr>
          <a:xfrm xmlns:a="http://schemas.openxmlformats.org/drawingml/2006/main">
            <a:off x="4362450" y="4210050"/>
            <a:ext cx="495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1">
                <a:solidFill>
                  <a:srgbClr val="D6A443"/>
                </a:solidFill>
                <a:latin typeface="Bitstream Charter"/>
                <a:ea typeface="Bitstream Charter"/>
                <a:cs typeface="Bitstream Charter"/>
              </a:defRPr>
            </a:pPr>
            <a:r>
              <a:rPr sz="1125" b="1">
                <a:solidFill>
                  <a:srgbClr val="D6A443"/>
                </a:solidFill>
                <a:latin typeface="Bitstream Charter"/>
                <a:ea typeface="Bitstream Charter"/>
                <a:cs typeface="Bitstream Charter"/>
              </a:rPr>
              <a:t>06</a:t>
            </a:r>
          </a:p>
        </p:txBody>
      </p:sp>
      <p:sp>
        <p:nvSpPr>
          <p:cNvPr id="22" name="autonomy-06">
            <a:extLst xmlns:a="http://schemas.openxmlformats.org/drawingml/2006/main">
              <a:ext uri="{FF2B5EF4-FFF2-40B4-BE49-F238E27FC236}">
                <a16:creationId xmlns:a16="http://schemas.microsoft.com/office/drawing/2014/main" id="{F7FF9CD7-759C-478E-853D-500E645A3090}"/>
              </a:ext>
            </a:extLst>
          </p:cNvPr>
          <p:cNvSpPr>
            <a:spLocks xmlns:a="http://schemas.openxmlformats.org/drawingml/2006/main" noGrp="1"/>
          </p:cNvSpPr>
          <p:nvPr/>
        </p:nvSpPr>
        <p:spPr>
          <a:xfrm xmlns:a="http://schemas.openxmlformats.org/drawingml/2006/main">
            <a:off x="4953000" y="4210050"/>
            <a:ext cx="2905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725" b="1">
                <a:solidFill>
                  <a:srgbClr val="FFFFFF"/>
                </a:solidFill>
                <a:latin typeface="Bitstream Charter"/>
                <a:ea typeface="Bitstream Charter"/>
                <a:cs typeface="Bitstream Charter"/>
              </a:defRPr>
            </a:pPr>
            <a:r>
              <a:rPr sz="1725" b="1">
                <a:solidFill>
                  <a:srgbClr val="FFFFFF"/>
                </a:solidFill>
                <a:latin typeface="Bitstream Charter"/>
                <a:ea typeface="Bitstream Charter"/>
                <a:cs typeface="Bitstream Charter"/>
              </a:rPr>
              <a:t>Workforce &amp; Skills Autonomy</a:t>
            </a:r>
          </a:p>
        </p:txBody>
      </p:sp>
      <p:sp>
        <p:nvSpPr>
          <p:cNvPr id="23" name="autonomy-06-rule">
            <a:extLst xmlns:a="http://schemas.openxmlformats.org/drawingml/2006/main">
              <a:ext uri="{FF2B5EF4-FFF2-40B4-BE49-F238E27FC236}">
                <a16:creationId xmlns:a16="http://schemas.microsoft.com/office/drawing/2014/main" id="{8B8A3D09-FC80-4EF5-A9DB-34CD23E5382C}"/>
              </a:ext>
            </a:extLst>
          </p:cNvPr>
          <p:cNvSpPr>
            <a:spLocks xmlns:a="http://schemas.openxmlformats.org/drawingml/2006/main" noGrp="1"/>
          </p:cNvSpPr>
          <p:nvPr/>
        </p:nvSpPr>
        <p:spPr>
          <a:xfrm xmlns:a="http://schemas.openxmlformats.org/drawingml/2006/main">
            <a:off x="4953000" y="4991100"/>
            <a:ext cx="2667000" cy="9525"/>
          </a:xfrm>
          <a:prstGeom xmlns:a="http://schemas.openxmlformats.org/drawingml/2006/main" prst="rect">
            <a:avLst/>
          </a:prstGeom>
          <a:solidFill xmlns:a="http://schemas.openxmlformats.org/drawingml/2006/main">
            <a:srgbClr val="FFFFFF">
              <a:alpha val="18824"/>
            </a:srgbClr>
          </a:solidFill>
          <a:ln xmlns:a="http://schemas.openxmlformats.org/drawingml/2006/main" w="0">
            <a:noFill/>
          </a:ln>
        </p:spPr>
      </p:sp>
      <p:sp>
        <p:nvSpPr>
          <p:cNvPr id="24" name="autonomy-07-number">
            <a:extLst xmlns:a="http://schemas.openxmlformats.org/drawingml/2006/main">
              <a:ext uri="{FF2B5EF4-FFF2-40B4-BE49-F238E27FC236}">
                <a16:creationId xmlns:a16="http://schemas.microsoft.com/office/drawing/2014/main" id="{0BA1E46F-83E5-4EF9-9E36-E20AED6A918D}"/>
              </a:ext>
            </a:extLst>
          </p:cNvPr>
          <p:cNvSpPr>
            <a:spLocks xmlns:a="http://schemas.openxmlformats.org/drawingml/2006/main" noGrp="1"/>
          </p:cNvSpPr>
          <p:nvPr/>
        </p:nvSpPr>
        <p:spPr>
          <a:xfrm xmlns:a="http://schemas.openxmlformats.org/drawingml/2006/main">
            <a:off x="8039100" y="1828800"/>
            <a:ext cx="495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1">
                <a:solidFill>
                  <a:srgbClr val="D6A443"/>
                </a:solidFill>
                <a:latin typeface="Bitstream Charter"/>
                <a:ea typeface="Bitstream Charter"/>
                <a:cs typeface="Bitstream Charter"/>
              </a:defRPr>
            </a:pPr>
            <a:r>
              <a:rPr sz="1125" b="1">
                <a:solidFill>
                  <a:srgbClr val="D6A443"/>
                </a:solidFill>
                <a:latin typeface="Bitstream Charter"/>
                <a:ea typeface="Bitstream Charter"/>
                <a:cs typeface="Bitstream Charter"/>
              </a:rPr>
              <a:t>07</a:t>
            </a:r>
          </a:p>
        </p:txBody>
      </p:sp>
      <p:sp>
        <p:nvSpPr>
          <p:cNvPr id="25" name="autonomy-07">
            <a:extLst xmlns:a="http://schemas.openxmlformats.org/drawingml/2006/main">
              <a:ext uri="{FF2B5EF4-FFF2-40B4-BE49-F238E27FC236}">
                <a16:creationId xmlns:a16="http://schemas.microsoft.com/office/drawing/2014/main" id="{5EA96CB7-7C97-4334-BFCF-E2D0E119FEAB}"/>
              </a:ext>
            </a:extLst>
          </p:cNvPr>
          <p:cNvSpPr>
            <a:spLocks xmlns:a="http://schemas.openxmlformats.org/drawingml/2006/main" noGrp="1"/>
          </p:cNvSpPr>
          <p:nvPr/>
        </p:nvSpPr>
        <p:spPr>
          <a:xfrm xmlns:a="http://schemas.openxmlformats.org/drawingml/2006/main">
            <a:off x="8629650" y="1828800"/>
            <a:ext cx="2905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725" b="1">
                <a:solidFill>
                  <a:srgbClr val="FFFFFF"/>
                </a:solidFill>
                <a:latin typeface="Bitstream Charter"/>
                <a:ea typeface="Bitstream Charter"/>
                <a:cs typeface="Bitstream Charter"/>
              </a:defRPr>
            </a:pPr>
            <a:r>
              <a:rPr sz="1725" b="1">
                <a:solidFill>
                  <a:srgbClr val="FFFFFF"/>
                </a:solidFill>
                <a:latin typeface="Bitstream Charter"/>
                <a:ea typeface="Bitstream Charter"/>
                <a:cs typeface="Bitstream Charter"/>
              </a:rPr>
              <a:t>Resource Development Autonomy</a:t>
            </a:r>
          </a:p>
        </p:txBody>
      </p:sp>
      <p:sp>
        <p:nvSpPr>
          <p:cNvPr id="26" name="autonomy-07-rule">
            <a:extLst xmlns:a="http://schemas.openxmlformats.org/drawingml/2006/main">
              <a:ext uri="{FF2B5EF4-FFF2-40B4-BE49-F238E27FC236}">
                <a16:creationId xmlns:a16="http://schemas.microsoft.com/office/drawing/2014/main" id="{BA5413FC-5A35-40A1-AF61-8EE6CBDB89BA}"/>
              </a:ext>
            </a:extLst>
          </p:cNvPr>
          <p:cNvSpPr>
            <a:spLocks xmlns:a="http://schemas.openxmlformats.org/drawingml/2006/main" noGrp="1"/>
          </p:cNvSpPr>
          <p:nvPr/>
        </p:nvSpPr>
        <p:spPr>
          <a:xfrm xmlns:a="http://schemas.openxmlformats.org/drawingml/2006/main">
            <a:off x="8629650" y="2609850"/>
            <a:ext cx="2667000" cy="9525"/>
          </a:xfrm>
          <a:prstGeom xmlns:a="http://schemas.openxmlformats.org/drawingml/2006/main" prst="rect">
            <a:avLst/>
          </a:prstGeom>
          <a:solidFill xmlns:a="http://schemas.openxmlformats.org/drawingml/2006/main">
            <a:srgbClr val="FFFFFF">
              <a:alpha val="18824"/>
            </a:srgbClr>
          </a:solidFill>
          <a:ln xmlns:a="http://schemas.openxmlformats.org/drawingml/2006/main" w="0">
            <a:noFill/>
          </a:ln>
        </p:spPr>
      </p:sp>
      <p:sp>
        <p:nvSpPr>
          <p:cNvPr id="27" name="autonomy-08-number">
            <a:extLst xmlns:a="http://schemas.openxmlformats.org/drawingml/2006/main">
              <a:ext uri="{FF2B5EF4-FFF2-40B4-BE49-F238E27FC236}">
                <a16:creationId xmlns:a16="http://schemas.microsoft.com/office/drawing/2014/main" id="{B4B49135-4812-430F-A3A9-C22B672B39C6}"/>
              </a:ext>
            </a:extLst>
          </p:cNvPr>
          <p:cNvSpPr>
            <a:spLocks xmlns:a="http://schemas.openxmlformats.org/drawingml/2006/main" noGrp="1"/>
          </p:cNvSpPr>
          <p:nvPr/>
        </p:nvSpPr>
        <p:spPr>
          <a:xfrm xmlns:a="http://schemas.openxmlformats.org/drawingml/2006/main">
            <a:off x="8039100" y="3019425"/>
            <a:ext cx="495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1">
                <a:solidFill>
                  <a:srgbClr val="D6A443"/>
                </a:solidFill>
                <a:latin typeface="Bitstream Charter"/>
                <a:ea typeface="Bitstream Charter"/>
                <a:cs typeface="Bitstream Charter"/>
              </a:defRPr>
            </a:pPr>
            <a:r>
              <a:rPr sz="1125" b="1">
                <a:solidFill>
                  <a:srgbClr val="D6A443"/>
                </a:solidFill>
                <a:latin typeface="Bitstream Charter"/>
                <a:ea typeface="Bitstream Charter"/>
                <a:cs typeface="Bitstream Charter"/>
              </a:rPr>
              <a:t>08</a:t>
            </a:r>
          </a:p>
        </p:txBody>
      </p:sp>
      <p:sp>
        <p:nvSpPr>
          <p:cNvPr id="28" name="autonomy-08">
            <a:extLst xmlns:a="http://schemas.openxmlformats.org/drawingml/2006/main">
              <a:ext uri="{FF2B5EF4-FFF2-40B4-BE49-F238E27FC236}">
                <a16:creationId xmlns:a16="http://schemas.microsoft.com/office/drawing/2014/main" id="{A1CB9233-9797-406F-9F5E-B88F2609B05B}"/>
              </a:ext>
            </a:extLst>
          </p:cNvPr>
          <p:cNvSpPr>
            <a:spLocks xmlns:a="http://schemas.openxmlformats.org/drawingml/2006/main" noGrp="1"/>
          </p:cNvSpPr>
          <p:nvPr/>
        </p:nvSpPr>
        <p:spPr>
          <a:xfrm xmlns:a="http://schemas.openxmlformats.org/drawingml/2006/main">
            <a:off x="8629650" y="3019425"/>
            <a:ext cx="2905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725" b="1">
                <a:solidFill>
                  <a:srgbClr val="FFFFFF"/>
                </a:solidFill>
                <a:latin typeface="Bitstream Charter"/>
                <a:ea typeface="Bitstream Charter"/>
                <a:cs typeface="Bitstream Charter"/>
              </a:defRPr>
            </a:pPr>
            <a:r>
              <a:rPr sz="1725" b="1">
                <a:solidFill>
                  <a:srgbClr val="FFFFFF"/>
                </a:solidFill>
                <a:latin typeface="Bitstream Charter"/>
                <a:ea typeface="Bitstream Charter"/>
                <a:cs typeface="Bitstream Charter"/>
              </a:rPr>
              <a:t>Energy Autonomy</a:t>
            </a:r>
          </a:p>
        </p:txBody>
      </p:sp>
      <p:sp>
        <p:nvSpPr>
          <p:cNvPr id="29" name="autonomy-08-rule">
            <a:extLst xmlns:a="http://schemas.openxmlformats.org/drawingml/2006/main">
              <a:ext uri="{FF2B5EF4-FFF2-40B4-BE49-F238E27FC236}">
                <a16:creationId xmlns:a16="http://schemas.microsoft.com/office/drawing/2014/main" id="{F6E3402E-4ADF-46C6-95BB-BF4FE1108A67}"/>
              </a:ext>
            </a:extLst>
          </p:cNvPr>
          <p:cNvSpPr>
            <a:spLocks xmlns:a="http://schemas.openxmlformats.org/drawingml/2006/main" noGrp="1"/>
          </p:cNvSpPr>
          <p:nvPr/>
        </p:nvSpPr>
        <p:spPr>
          <a:xfrm xmlns:a="http://schemas.openxmlformats.org/drawingml/2006/main">
            <a:off x="8629650" y="3800475"/>
            <a:ext cx="2667000" cy="9525"/>
          </a:xfrm>
          <a:prstGeom xmlns:a="http://schemas.openxmlformats.org/drawingml/2006/main" prst="rect">
            <a:avLst/>
          </a:prstGeom>
          <a:solidFill xmlns:a="http://schemas.openxmlformats.org/drawingml/2006/main">
            <a:srgbClr val="FFFFFF">
              <a:alpha val="18824"/>
            </a:srgbClr>
          </a:solidFill>
          <a:ln xmlns:a="http://schemas.openxmlformats.org/drawingml/2006/main" w="0">
            <a:noFill/>
          </a:ln>
        </p:spPr>
      </p:sp>
      <p:sp>
        <p:nvSpPr>
          <p:cNvPr id="30" name="autonomy-09-number">
            <a:extLst xmlns:a="http://schemas.openxmlformats.org/drawingml/2006/main">
              <a:ext uri="{FF2B5EF4-FFF2-40B4-BE49-F238E27FC236}">
                <a16:creationId xmlns:a16="http://schemas.microsoft.com/office/drawing/2014/main" id="{E157DBA1-0E58-4FB8-914D-6111527C7795}"/>
              </a:ext>
            </a:extLst>
          </p:cNvPr>
          <p:cNvSpPr>
            <a:spLocks xmlns:a="http://schemas.openxmlformats.org/drawingml/2006/main" noGrp="1"/>
          </p:cNvSpPr>
          <p:nvPr/>
        </p:nvSpPr>
        <p:spPr>
          <a:xfrm xmlns:a="http://schemas.openxmlformats.org/drawingml/2006/main">
            <a:off x="8039100" y="4210050"/>
            <a:ext cx="495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1">
                <a:solidFill>
                  <a:srgbClr val="D6A443"/>
                </a:solidFill>
                <a:latin typeface="Bitstream Charter"/>
                <a:ea typeface="Bitstream Charter"/>
                <a:cs typeface="Bitstream Charter"/>
              </a:defRPr>
            </a:pPr>
            <a:r>
              <a:rPr sz="1125" b="1">
                <a:solidFill>
                  <a:srgbClr val="D6A443"/>
                </a:solidFill>
                <a:latin typeface="Bitstream Charter"/>
                <a:ea typeface="Bitstream Charter"/>
                <a:cs typeface="Bitstream Charter"/>
              </a:rPr>
              <a:t>09</a:t>
            </a:r>
          </a:p>
        </p:txBody>
      </p:sp>
      <p:sp>
        <p:nvSpPr>
          <p:cNvPr id="31" name="autonomy-09">
            <a:extLst xmlns:a="http://schemas.openxmlformats.org/drawingml/2006/main">
              <a:ext uri="{FF2B5EF4-FFF2-40B4-BE49-F238E27FC236}">
                <a16:creationId xmlns:a16="http://schemas.microsoft.com/office/drawing/2014/main" id="{8E4D8870-8A54-4268-A790-1BF314DDDCF4}"/>
              </a:ext>
            </a:extLst>
          </p:cNvPr>
          <p:cNvSpPr>
            <a:spLocks xmlns:a="http://schemas.openxmlformats.org/drawingml/2006/main" noGrp="1"/>
          </p:cNvSpPr>
          <p:nvPr/>
        </p:nvSpPr>
        <p:spPr>
          <a:xfrm xmlns:a="http://schemas.openxmlformats.org/drawingml/2006/main">
            <a:off x="8629650" y="4210050"/>
            <a:ext cx="2905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725" b="1">
                <a:solidFill>
                  <a:srgbClr val="FFFFFF"/>
                </a:solidFill>
                <a:latin typeface="Bitstream Charter"/>
                <a:ea typeface="Bitstream Charter"/>
                <a:cs typeface="Bitstream Charter"/>
              </a:defRPr>
            </a:pPr>
            <a:r>
              <a:rPr sz="1725" b="1">
                <a:solidFill>
                  <a:srgbClr val="FFFFFF"/>
                </a:solidFill>
                <a:latin typeface="Bitstream Charter"/>
                <a:ea typeface="Bitstream Charter"/>
                <a:cs typeface="Bitstream Charter"/>
              </a:rPr>
              <a:t>Digital &amp; Communications Autonomy</a:t>
            </a:r>
          </a:p>
        </p:txBody>
      </p:sp>
      <p:sp>
        <p:nvSpPr>
          <p:cNvPr id="32" name="autonomy-09-rule">
            <a:extLst xmlns:a="http://schemas.openxmlformats.org/drawingml/2006/main">
              <a:ext uri="{FF2B5EF4-FFF2-40B4-BE49-F238E27FC236}">
                <a16:creationId xmlns:a16="http://schemas.microsoft.com/office/drawing/2014/main" id="{4E301DB5-7D40-4EF2-A3D1-21CBD1CC7333}"/>
              </a:ext>
            </a:extLst>
          </p:cNvPr>
          <p:cNvSpPr>
            <a:spLocks xmlns:a="http://schemas.openxmlformats.org/drawingml/2006/main" noGrp="1"/>
          </p:cNvSpPr>
          <p:nvPr/>
        </p:nvSpPr>
        <p:spPr>
          <a:xfrm xmlns:a="http://schemas.openxmlformats.org/drawingml/2006/main">
            <a:off x="8629650" y="4991100"/>
            <a:ext cx="2667000" cy="9525"/>
          </a:xfrm>
          <a:prstGeom xmlns:a="http://schemas.openxmlformats.org/drawingml/2006/main" prst="rect">
            <a:avLst/>
          </a:prstGeom>
          <a:solidFill xmlns:a="http://schemas.openxmlformats.org/drawingml/2006/main">
            <a:srgbClr val="FFFFFF">
              <a:alpha val="18824"/>
            </a:srgbClr>
          </a:solidFill>
          <a:ln xmlns:a="http://schemas.openxmlformats.org/drawingml/2006/main" w="0">
            <a:noFill/>
          </a:ln>
        </p:spPr>
      </p:sp>
      <p:sp>
        <p:nvSpPr>
          <p:cNvPr id="33" name="architecture-boundary">
            <a:extLst xmlns:a="http://schemas.openxmlformats.org/drawingml/2006/main">
              <a:ext uri="{FF2B5EF4-FFF2-40B4-BE49-F238E27FC236}">
                <a16:creationId xmlns:a16="http://schemas.microsoft.com/office/drawing/2014/main" id="{7F86CD28-733E-4B96-BB65-35FA8E4A0B6B}"/>
              </a:ext>
            </a:extLst>
          </p:cNvPr>
          <p:cNvSpPr>
            <a:spLocks xmlns:a="http://schemas.openxmlformats.org/drawingml/2006/main" noGrp="1"/>
          </p:cNvSpPr>
          <p:nvPr/>
        </p:nvSpPr>
        <p:spPr>
          <a:xfrm xmlns:a="http://schemas.openxmlformats.org/drawingml/2006/main">
            <a:off x="685800" y="5676900"/>
            <a:ext cx="10382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00" b="0">
                <a:solidFill>
                  <a:srgbClr val="D5E0E1"/>
                </a:solidFill>
                <a:latin typeface="Bitstream Charter"/>
                <a:ea typeface="Bitstream Charter"/>
                <a:cs typeface="Bitstream Charter"/>
              </a:defRPr>
            </a:pPr>
            <a:r>
              <a:rPr sz="1200" b="0">
                <a:solidFill>
                  <a:srgbClr val="D5E0E1"/>
                </a:solidFill>
                <a:latin typeface="Bitstream Charter"/>
                <a:ea typeface="Bitstream Charter"/>
                <a:cs typeface="Bitstream Charter"/>
              </a:rPr>
              <a:t>Foundational Homes and Municipal Tiny Homes sit within Housing Autonomy. Meaningful Community Voice applies across the system as a governance principle.</a:t>
            </a:r>
          </a:p>
        </p:txBody>
      </p:sp>
    </p:spTree>
    <p:extLst>
      <p:ext uri="{BB962C8B-B14F-4D97-AF65-F5344CB8AC3E}">
        <p14:creationId xmlns:p14="http://schemas.microsoft.com/office/powerpoint/2010/main" val="984177838"/>
      </p:ext>
    </p:extLst>
  </p:cSld>
</p:sld>
</file>

<file path=ppt/slides/slide4.xml><?xml version="1.0" encoding="utf-8"?>
<p:sld xmlns:p="http://schemas.openxmlformats.org/presentationml/2006/main">
  <p:cSld>
    <p:bg>
      <p:bgPr>
        <a:solidFill xmlns:a="http://schemas.openxmlformats.org/drawingml/2006/main">
          <a:srgbClr val="F4EFE5"/>
        </a:solidFill>
      </p:bgPr>
    </p:bg>
    <p:spTree>
      <p:nvGrpSpPr>
        <p:cNvPr id="1" name=""/>
        <p:cNvGrpSpPr/>
        <p:nvPr/>
      </p:nvGrpSpPr>
      <p:grpSpPr>
        <a:xfrm xmlns:a="http://schemas.openxmlformats.org/drawingml/2006/main"/>
      </p:grpSpPr>
      <p:sp>
        <p:nvSpPr>
          <p:cNvPr id="12" name="copper-rule">
            <a:extLst xmlns:a="http://schemas.openxmlformats.org/drawingml/2006/main">
              <a:ext uri="{FF2B5EF4-FFF2-40B4-BE49-F238E27FC236}">
                <a16:creationId xmlns:a16="http://schemas.microsoft.com/office/drawing/2014/main" id="{8E7575A2-4FC9-4281-9DEB-8557068191C4}"/>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D6A443"/>
          </a:solidFill>
          <a:ln xmlns:a="http://schemas.openxmlformats.org/drawingml/2006/main" w="0">
            <a:noFill/>
          </a:ln>
        </p:spPr>
      </p:sp>
      <p:sp>
        <p:nvSpPr>
          <p:cNvPr id="2" name="footer-brand">
            <a:extLst xmlns:a="http://schemas.openxmlformats.org/drawingml/2006/main">
              <a:ext uri="{FF2B5EF4-FFF2-40B4-BE49-F238E27FC236}">
                <a16:creationId xmlns:a16="http://schemas.microsoft.com/office/drawing/2014/main" id="{98EE94A1-D25F-4984-98DB-4925F93CE6F0}"/>
              </a:ext>
            </a:extLst>
          </p:cNvPr>
          <p:cNvSpPr>
            <a:spLocks xmlns:a="http://schemas.openxmlformats.org/drawingml/2006/main" noGrp="1"/>
          </p:cNvSpPr>
          <p:nvPr/>
        </p:nvSpPr>
        <p:spPr>
          <a:xfrm xmlns:a="http://schemas.openxmlformats.org/drawingml/2006/main">
            <a:off x="685800" y="6448425"/>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63636"/>
          </a:bodyPr>
          <a:lstStyle xmlns:a="http://schemas.openxmlformats.org/drawingml/2006/main"/>
          <a:p xmlns:a="http://schemas.openxmlformats.org/drawingml/2006/main">
            <a:pPr algn="l">
              <a:defRPr sz="825" b="1">
                <a:solidFill>
                  <a:srgbClr val="5D6B72"/>
                </a:solidFill>
                <a:latin typeface="Bitstream Charter"/>
                <a:ea typeface="Bitstream Charter"/>
                <a:cs typeface="Bitstream Charter"/>
              </a:defRPr>
            </a:pPr>
            <a:r>
              <a:rPr sz="825" b="1">
                <a:solidFill>
                  <a:srgbClr val="5D6B72"/>
                </a:solidFill>
                <a:latin typeface="Bitstream Charter"/>
                <a:ea typeface="Bitstream Charter"/>
                <a:cs typeface="Bitstream Charter"/>
              </a:rPr>
              <a:t>CDMM</a:t>
            </a:r>
          </a:p>
        </p:txBody>
      </p:sp>
      <p:sp>
        <p:nvSpPr>
          <p:cNvPr id="3" name="page-number">
            <a:extLst xmlns:a="http://schemas.openxmlformats.org/drawingml/2006/main">
              <a:ext uri="{FF2B5EF4-FFF2-40B4-BE49-F238E27FC236}">
                <a16:creationId xmlns:a16="http://schemas.microsoft.com/office/drawing/2014/main" id="{06B4522A-75BE-4114-8C4B-CDFF5F750971}"/>
              </a:ext>
            </a:extLst>
          </p:cNvPr>
          <p:cNvSpPr>
            <a:spLocks xmlns:a="http://schemas.openxmlformats.org/drawingml/2006/main" noGrp="1"/>
          </p:cNvSpPr>
          <p:nvPr/>
        </p:nvSpPr>
        <p:spPr>
          <a:xfrm xmlns:a="http://schemas.openxmlformats.org/drawingml/2006/main">
            <a:off x="11049000" y="64484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63636"/>
          </a:bodyPr>
          <a:lstStyle xmlns:a="http://schemas.openxmlformats.org/drawingml/2006/main"/>
          <a:p xmlns:a="http://schemas.openxmlformats.org/drawingml/2006/main">
            <a:pPr algn="r">
              <a:defRPr sz="825" b="0">
                <a:solidFill>
                  <a:srgbClr val="5D6B72"/>
                </a:solidFill>
                <a:latin typeface="Bitstream Charter"/>
                <a:ea typeface="Bitstream Charter"/>
                <a:cs typeface="Bitstream Charter"/>
              </a:defRPr>
            </a:pPr>
            <a:r>
              <a:rPr sz="825" b="0">
                <a:solidFill>
                  <a:srgbClr val="5D6B72"/>
                </a:solidFill>
                <a:latin typeface="Bitstream Charter"/>
                <a:ea typeface="Bitstream Charter"/>
                <a:cs typeface="Bitstream Charter"/>
              </a:rPr>
              <a:t>04</a:t>
            </a:r>
          </a:p>
        </p:txBody>
      </p:sp>
      <p:sp>
        <p:nvSpPr>
          <p:cNvPr id="4" name="section-label">
            <a:extLst xmlns:a="http://schemas.openxmlformats.org/drawingml/2006/main">
              <a:ext uri="{FF2B5EF4-FFF2-40B4-BE49-F238E27FC236}">
                <a16:creationId xmlns:a16="http://schemas.microsoft.com/office/drawing/2014/main" id="{214282F1-912A-4115-A7E1-DEBB7B577705}"/>
              </a:ext>
            </a:extLst>
          </p:cNvPr>
          <p:cNvSpPr>
            <a:spLocks xmlns:a="http://schemas.openxmlformats.org/drawingml/2006/main" noGrp="1"/>
          </p:cNvSpPr>
          <p:nvPr/>
        </p:nvSpPr>
        <p:spPr>
          <a:xfrm xmlns:a="http://schemas.openxmlformats.org/drawingml/2006/main">
            <a:off x="685800" y="457200"/>
            <a:ext cx="723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900" b="1">
                <a:solidFill>
                  <a:srgbClr val="BF7446"/>
                </a:solidFill>
                <a:latin typeface="Bitstream Charter"/>
                <a:ea typeface="Bitstream Charter"/>
                <a:cs typeface="Bitstream Charter"/>
              </a:defRPr>
            </a:pPr>
            <a:r>
              <a:rPr sz="900" b="1">
                <a:solidFill>
                  <a:srgbClr val="BF7446"/>
                </a:solidFill>
                <a:latin typeface="Bitstream Charter"/>
                <a:ea typeface="Bitstream Charter"/>
                <a:cs typeface="Bitstream Charter"/>
              </a:rPr>
              <a:t>PEOPLE AS A PRODUCTIVE RESOURCE</a:t>
            </a:r>
          </a:p>
        </p:txBody>
      </p:sp>
      <p:sp>
        <p:nvSpPr>
          <p:cNvPr id="5" name="slide-title">
            <a:extLst xmlns:a="http://schemas.openxmlformats.org/drawingml/2006/main">
              <a:ext uri="{FF2B5EF4-FFF2-40B4-BE49-F238E27FC236}">
                <a16:creationId xmlns:a16="http://schemas.microsoft.com/office/drawing/2014/main" id="{89B01171-AC10-41F9-B03A-6692AD7F7E9B}"/>
              </a:ext>
            </a:extLst>
          </p:cNvPr>
          <p:cNvSpPr>
            <a:spLocks xmlns:a="http://schemas.openxmlformats.org/drawingml/2006/main" noGrp="1"/>
          </p:cNvSpPr>
          <p:nvPr/>
        </p:nvSpPr>
        <p:spPr>
          <a:xfrm xmlns:a="http://schemas.openxmlformats.org/drawingml/2006/main">
            <a:off x="685800" y="800100"/>
            <a:ext cx="10668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3375" b="1">
                <a:solidFill>
                  <a:srgbClr val="071927"/>
                </a:solidFill>
                <a:latin typeface="Bitstream Charter"/>
                <a:ea typeface="Bitstream Charter"/>
                <a:cs typeface="Bitstream Charter"/>
              </a:defRPr>
            </a:pPr>
            <a:r>
              <a:rPr sz="3375" b="1">
                <a:solidFill>
                  <a:srgbClr val="071927"/>
                </a:solidFill>
                <a:latin typeface="Bitstream Charter"/>
                <a:ea typeface="Bitstream Charter"/>
                <a:cs typeface="Bitstream Charter"/>
              </a:rPr>
              <a:t>Underutilized human capacity</a:t>
            </a:r>
          </a:p>
        </p:txBody>
      </p:sp>
      <p:sp>
        <p:nvSpPr>
          <p:cNvPr id="6" name="text">
            <a:extLst xmlns:a="http://schemas.openxmlformats.org/drawingml/2006/main">
              <a:ext uri="{FF2B5EF4-FFF2-40B4-BE49-F238E27FC236}">
                <a16:creationId xmlns:a16="http://schemas.microsoft.com/office/drawing/2014/main" id="{77266B23-521C-48AD-A678-A9CBB6014FC2}"/>
              </a:ext>
            </a:extLst>
          </p:cNvPr>
          <p:cNvSpPr>
            <a:spLocks xmlns:a="http://schemas.openxmlformats.org/drawingml/2006/main" noGrp="1"/>
          </p:cNvSpPr>
          <p:nvPr/>
        </p:nvSpPr>
        <p:spPr>
          <a:xfrm xmlns:a="http://schemas.openxmlformats.org/drawingml/2006/main">
            <a:off x="685800" y="1809750"/>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08"/>
          </a:bodyPr>
          <a:lstStyle xmlns:a="http://schemas.openxmlformats.org/drawingml/2006/main"/>
          <a:p xmlns:a="http://schemas.openxmlformats.org/drawingml/2006/main">
            <a:pPr algn="l">
              <a:defRPr sz="975" b="1">
                <a:solidFill>
                  <a:srgbClr val="BF7446"/>
                </a:solidFill>
                <a:latin typeface="Bitstream Charter"/>
                <a:ea typeface="Bitstream Charter"/>
                <a:cs typeface="Bitstream Charter"/>
              </a:defRPr>
            </a:pPr>
            <a:r>
              <a:rPr sz="975" b="1">
                <a:solidFill>
                  <a:srgbClr val="BF7446"/>
                </a:solidFill>
                <a:latin typeface="Bitstream Charter"/>
                <a:ea typeface="Bitstream Charter"/>
                <a:cs typeface="Bitstream Charter"/>
              </a:rPr>
              <a:t>BARRIER CYCLE</a:t>
            </a:r>
          </a:p>
        </p:txBody>
      </p:sp>
      <p:sp>
        <p:nvSpPr>
          <p:cNvPr id="7" name="barrier-cycle">
            <a:extLst xmlns:a="http://schemas.openxmlformats.org/drawingml/2006/main">
              <a:ext uri="{FF2B5EF4-FFF2-40B4-BE49-F238E27FC236}">
                <a16:creationId xmlns:a16="http://schemas.microsoft.com/office/drawing/2014/main" id="{FB620303-2508-46B3-A2EB-013A3C07A9A8}"/>
              </a:ext>
            </a:extLst>
          </p:cNvPr>
          <p:cNvSpPr>
            <a:spLocks xmlns:a="http://schemas.openxmlformats.org/drawingml/2006/main" noGrp="1"/>
          </p:cNvSpPr>
          <p:nvPr/>
        </p:nvSpPr>
        <p:spPr>
          <a:xfrm xmlns:a="http://schemas.openxmlformats.org/drawingml/2006/main">
            <a:off x="685800" y="2171700"/>
            <a:ext cx="409575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875" b="1">
                <a:solidFill>
                  <a:srgbClr val="071927"/>
                </a:solidFill>
                <a:latin typeface="Bitstream Charter"/>
                <a:ea typeface="Bitstream Charter"/>
                <a:cs typeface="Bitstream Charter"/>
              </a:defRPr>
            </a:pPr>
            <a:r>
              <a:rPr sz="1875" b="1">
                <a:solidFill>
                  <a:srgbClr val="071927"/>
                </a:solidFill>
                <a:latin typeface="Bitstream Charter"/>
                <a:ea typeface="Bitstream Charter"/>
                <a:cs typeface="Bitstream Charter"/>
              </a:rPr>
              <a:t>Instability</a:t>
            </a:r>
          </a:p>
          <a:p xmlns:a="http://schemas.openxmlformats.org/drawingml/2006/main">
            <a:pPr algn="l">
              <a:defRPr sz="1875" b="1">
                <a:solidFill>
                  <a:srgbClr val="071927"/>
                </a:solidFill>
                <a:latin typeface="Bitstream Charter"/>
                <a:ea typeface="Bitstream Charter"/>
                <a:cs typeface="Bitstream Charter"/>
              </a:defRPr>
            </a:pPr>
            <a:r>
              <a:rPr sz="1875" b="1">
                <a:solidFill>
                  <a:srgbClr val="071927"/>
                </a:solidFill>
                <a:latin typeface="Bitstream Charter"/>
                <a:ea typeface="Bitstream Charter"/>
                <a:cs typeface="Bitstream Charter"/>
              </a:rPr>
              <a:t>Survival demands</a:t>
            </a:r>
          </a:p>
          <a:p xmlns:a="http://schemas.openxmlformats.org/drawingml/2006/main">
            <a:pPr algn="l">
              <a:defRPr sz="1875" b="1">
                <a:solidFill>
                  <a:srgbClr val="071927"/>
                </a:solidFill>
                <a:latin typeface="Bitstream Charter"/>
                <a:ea typeface="Bitstream Charter"/>
                <a:cs typeface="Bitstream Charter"/>
              </a:defRPr>
            </a:pPr>
            <a:r>
              <a:rPr sz="1875" b="1">
                <a:solidFill>
                  <a:srgbClr val="071927"/>
                </a:solidFill>
                <a:latin typeface="Bitstream Charter"/>
                <a:ea typeface="Bitstream Charter"/>
                <a:cs typeface="Bitstream Charter"/>
              </a:rPr>
              <a:t>Reduced opportunity</a:t>
            </a:r>
          </a:p>
          <a:p xmlns:a="http://schemas.openxmlformats.org/drawingml/2006/main">
            <a:pPr algn="l">
              <a:defRPr sz="1875" b="1">
                <a:solidFill>
                  <a:srgbClr val="071927"/>
                </a:solidFill>
                <a:latin typeface="Bitstream Charter"/>
                <a:ea typeface="Bitstream Charter"/>
                <a:cs typeface="Bitstream Charter"/>
              </a:defRPr>
            </a:pPr>
            <a:r>
              <a:rPr sz="1875" b="1">
                <a:solidFill>
                  <a:srgbClr val="071927"/>
                </a:solidFill>
                <a:latin typeface="Bitstream Charter"/>
                <a:ea typeface="Bitstream Charter"/>
                <a:cs typeface="Bitstream Charter"/>
              </a:rPr>
              <a:t>Underparticipation</a:t>
            </a:r>
          </a:p>
          <a:p xmlns:a="http://schemas.openxmlformats.org/drawingml/2006/main">
            <a:pPr algn="l">
              <a:defRPr sz="1875" b="1">
                <a:solidFill>
                  <a:srgbClr val="071927"/>
                </a:solidFill>
                <a:latin typeface="Bitstream Charter"/>
                <a:ea typeface="Bitstream Charter"/>
                <a:cs typeface="Bitstream Charter"/>
              </a:defRPr>
            </a:pPr>
            <a:r>
              <a:rPr sz="1875" b="1">
                <a:solidFill>
                  <a:srgbClr val="071927"/>
                </a:solidFill>
                <a:latin typeface="Bitstream Charter"/>
                <a:ea typeface="Bitstream Charter"/>
                <a:cs typeface="Bitstream Charter"/>
              </a:rPr>
              <a:t>Capacity unseen or underused</a:t>
            </a:r>
          </a:p>
          <a:p xmlns:a="http://schemas.openxmlformats.org/drawingml/2006/main">
            <a:pPr algn="l">
              <a:defRPr sz="1875" b="1">
                <a:solidFill>
                  <a:srgbClr val="071927"/>
                </a:solidFill>
                <a:latin typeface="Bitstream Charter"/>
                <a:ea typeface="Bitstream Charter"/>
                <a:cs typeface="Bitstream Charter"/>
              </a:defRPr>
            </a:pPr>
            <a:r>
              <a:rPr sz="1875" b="1">
                <a:solidFill>
                  <a:srgbClr val="071927"/>
                </a:solidFill>
                <a:latin typeface="Bitstream Charter"/>
                <a:ea typeface="Bitstream Charter"/>
                <a:cs typeface="Bitstream Charter"/>
              </a:rPr>
              <a:t>Continued instability</a:t>
            </a:r>
          </a:p>
        </p:txBody>
      </p:sp>
      <p:sp>
        <p:nvSpPr>
          <p:cNvPr id="8" name="cycle-divider">
            <a:extLst xmlns:a="http://schemas.openxmlformats.org/drawingml/2006/main">
              <a:ext uri="{FF2B5EF4-FFF2-40B4-BE49-F238E27FC236}">
                <a16:creationId xmlns:a16="http://schemas.microsoft.com/office/drawing/2014/main" id="{42F7393C-00AB-474B-9608-35C8D1F97D42}"/>
              </a:ext>
            </a:extLst>
          </p:cNvPr>
          <p:cNvSpPr>
            <a:spLocks xmlns:a="http://schemas.openxmlformats.org/drawingml/2006/main" noGrp="1"/>
          </p:cNvSpPr>
          <p:nvPr/>
        </p:nvSpPr>
        <p:spPr>
          <a:xfrm xmlns:a="http://schemas.openxmlformats.org/drawingml/2006/main">
            <a:off x="5334000" y="1752600"/>
            <a:ext cx="19050" cy="3714750"/>
          </a:xfrm>
          <a:prstGeom xmlns:a="http://schemas.openxmlformats.org/drawingml/2006/main" prst="rect">
            <a:avLst/>
          </a:prstGeom>
          <a:solidFill xmlns:a="http://schemas.openxmlformats.org/drawingml/2006/main">
            <a:srgbClr val="D6A443"/>
          </a:solidFill>
          <a:ln xmlns:a="http://schemas.openxmlformats.org/drawingml/2006/main" w="0">
            <a:noFill/>
          </a:ln>
        </p:spPr>
      </p:sp>
      <p:sp>
        <p:nvSpPr>
          <p:cNvPr id="9" name="text">
            <a:extLst xmlns:a="http://schemas.openxmlformats.org/drawingml/2006/main">
              <a:ext uri="{FF2B5EF4-FFF2-40B4-BE49-F238E27FC236}">
                <a16:creationId xmlns:a16="http://schemas.microsoft.com/office/drawing/2014/main" id="{F2209FA9-73F5-4C25-A065-92DEEE1B7834}"/>
              </a:ext>
            </a:extLst>
          </p:cNvPr>
          <p:cNvSpPr>
            <a:spLocks xmlns:a="http://schemas.openxmlformats.org/drawingml/2006/main" noGrp="1"/>
          </p:cNvSpPr>
          <p:nvPr/>
        </p:nvSpPr>
        <p:spPr>
          <a:xfrm xmlns:a="http://schemas.openxmlformats.org/drawingml/2006/main">
            <a:off x="6019800" y="1809750"/>
            <a:ext cx="4000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08"/>
          </a:bodyPr>
          <a:lstStyle xmlns:a="http://schemas.openxmlformats.org/drawingml/2006/main"/>
          <a:p xmlns:a="http://schemas.openxmlformats.org/drawingml/2006/main">
            <a:pPr algn="l">
              <a:defRPr sz="975" b="1">
                <a:solidFill>
                  <a:srgbClr val="4F906A"/>
                </a:solidFill>
                <a:latin typeface="Bitstream Charter"/>
                <a:ea typeface="Bitstream Charter"/>
                <a:cs typeface="Bitstream Charter"/>
              </a:defRPr>
            </a:pPr>
            <a:r>
              <a:rPr sz="975" b="1">
                <a:solidFill>
                  <a:srgbClr val="4F906A"/>
                </a:solidFill>
                <a:latin typeface="Bitstream Charter"/>
                <a:ea typeface="Bitstream Charter"/>
                <a:cs typeface="Bitstream Charter"/>
              </a:rPr>
              <a:t>HUMAN-CAPACITY PATHWAY</a:t>
            </a:r>
          </a:p>
        </p:txBody>
      </p:sp>
      <p:sp>
        <p:nvSpPr>
          <p:cNvPr id="10" name="capacity-pathway">
            <a:extLst xmlns:a="http://schemas.openxmlformats.org/drawingml/2006/main">
              <a:ext uri="{FF2B5EF4-FFF2-40B4-BE49-F238E27FC236}">
                <a16:creationId xmlns:a16="http://schemas.microsoft.com/office/drawing/2014/main" id="{AB5D6FBB-7796-4057-8015-0A2C30AB3008}"/>
              </a:ext>
            </a:extLst>
          </p:cNvPr>
          <p:cNvSpPr>
            <a:spLocks xmlns:a="http://schemas.openxmlformats.org/drawingml/2006/main" noGrp="1"/>
          </p:cNvSpPr>
          <p:nvPr/>
        </p:nvSpPr>
        <p:spPr>
          <a:xfrm xmlns:a="http://schemas.openxmlformats.org/drawingml/2006/main">
            <a:off x="6019800" y="2171700"/>
            <a:ext cx="4953000" cy="3048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800" b="1">
                <a:solidFill>
                  <a:srgbClr val="071927"/>
                </a:solidFill>
                <a:latin typeface="Bitstream Charter"/>
                <a:ea typeface="Bitstream Charter"/>
                <a:cs typeface="Bitstream Charter"/>
              </a:defRPr>
            </a:pPr>
            <a:r>
              <a:rPr sz="1800" b="1">
                <a:solidFill>
                  <a:srgbClr val="071927"/>
                </a:solidFill>
                <a:latin typeface="Bitstream Charter"/>
                <a:ea typeface="Bitstream Charter"/>
                <a:cs typeface="Bitstream Charter"/>
              </a:rPr>
              <a:t>Stability</a:t>
            </a:r>
          </a:p>
          <a:p xmlns:a="http://schemas.openxmlformats.org/drawingml/2006/main">
            <a:pPr algn="l">
              <a:defRPr sz="1800" b="1">
                <a:solidFill>
                  <a:srgbClr val="071927"/>
                </a:solidFill>
                <a:latin typeface="Bitstream Charter"/>
                <a:ea typeface="Bitstream Charter"/>
                <a:cs typeface="Bitstream Charter"/>
              </a:defRPr>
            </a:pPr>
            <a:r>
              <a:rPr sz="1800" b="1">
                <a:solidFill>
                  <a:srgbClr val="071927"/>
                </a:solidFill>
                <a:latin typeface="Bitstream Charter"/>
                <a:ea typeface="Bitstream Charter"/>
                <a:cs typeface="Bitstream Charter"/>
              </a:rPr>
              <a:t>Opportunity</a:t>
            </a:r>
          </a:p>
          <a:p xmlns:a="http://schemas.openxmlformats.org/drawingml/2006/main">
            <a:pPr algn="l">
              <a:defRPr sz="1800" b="1">
                <a:solidFill>
                  <a:srgbClr val="071927"/>
                </a:solidFill>
                <a:latin typeface="Bitstream Charter"/>
                <a:ea typeface="Bitstream Charter"/>
                <a:cs typeface="Bitstream Charter"/>
              </a:defRPr>
            </a:pPr>
            <a:r>
              <a:rPr sz="1800" b="1">
                <a:solidFill>
                  <a:srgbClr val="071927"/>
                </a:solidFill>
                <a:latin typeface="Bitstream Charter"/>
                <a:ea typeface="Bitstream Charter"/>
                <a:cs typeface="Bitstream Charter"/>
              </a:rPr>
              <a:t>Participation</a:t>
            </a:r>
          </a:p>
          <a:p xmlns:a="http://schemas.openxmlformats.org/drawingml/2006/main">
            <a:pPr algn="l">
              <a:defRPr sz="1800" b="1">
                <a:solidFill>
                  <a:srgbClr val="071927"/>
                </a:solidFill>
                <a:latin typeface="Bitstream Charter"/>
                <a:ea typeface="Bitstream Charter"/>
                <a:cs typeface="Bitstream Charter"/>
              </a:defRPr>
            </a:pPr>
            <a:r>
              <a:rPr sz="1800" b="1">
                <a:solidFill>
                  <a:srgbClr val="071927"/>
                </a:solidFill>
                <a:latin typeface="Bitstream Charter"/>
                <a:ea typeface="Bitstream Charter"/>
                <a:cs typeface="Bitstream Charter"/>
              </a:rPr>
              <a:t>Contribution</a:t>
            </a:r>
          </a:p>
          <a:p xmlns:a="http://schemas.openxmlformats.org/drawingml/2006/main">
            <a:pPr algn="l">
              <a:defRPr sz="1800" b="1">
                <a:solidFill>
                  <a:srgbClr val="071927"/>
                </a:solidFill>
                <a:latin typeface="Bitstream Charter"/>
                <a:ea typeface="Bitstream Charter"/>
                <a:cs typeface="Bitstream Charter"/>
              </a:defRPr>
            </a:pPr>
            <a:r>
              <a:rPr sz="1800" b="1">
                <a:solidFill>
                  <a:srgbClr val="071927"/>
                </a:solidFill>
                <a:latin typeface="Bitstream Charter"/>
                <a:ea typeface="Bitstream Charter"/>
                <a:cs typeface="Bitstream Charter"/>
              </a:rPr>
              <a:t>Greater community capacity</a:t>
            </a:r>
          </a:p>
          <a:p xmlns:a="http://schemas.openxmlformats.org/drawingml/2006/main">
            <a:pPr algn="l">
              <a:defRPr sz="1800" b="1">
                <a:solidFill>
                  <a:srgbClr val="071927"/>
                </a:solidFill>
                <a:latin typeface="Bitstream Charter"/>
                <a:ea typeface="Bitstream Charter"/>
                <a:cs typeface="Bitstream Charter"/>
              </a:defRPr>
            </a:pPr>
            <a:r>
              <a:rPr sz="1800" b="1">
                <a:solidFill>
                  <a:srgbClr val="071927"/>
                </a:solidFill>
                <a:latin typeface="Bitstream Charter"/>
                <a:ea typeface="Bitstream Charter"/>
                <a:cs typeface="Bitstream Charter"/>
              </a:rPr>
              <a:t>Reinvestment in people</a:t>
            </a:r>
          </a:p>
          <a:p xmlns:a="http://schemas.openxmlformats.org/drawingml/2006/main">
            <a:pPr algn="l">
              <a:defRPr sz="1800" b="1">
                <a:solidFill>
                  <a:srgbClr val="071927"/>
                </a:solidFill>
                <a:latin typeface="Bitstream Charter"/>
                <a:ea typeface="Bitstream Charter"/>
                <a:cs typeface="Bitstream Charter"/>
              </a:defRPr>
            </a:pPr>
            <a:r>
              <a:rPr sz="1800" b="1">
                <a:solidFill>
                  <a:srgbClr val="071927"/>
                </a:solidFill>
                <a:latin typeface="Bitstream Charter"/>
                <a:ea typeface="Bitstream Charter"/>
                <a:cs typeface="Bitstream Charter"/>
              </a:rPr>
              <a:t>More capacity unlocked</a:t>
            </a:r>
          </a:p>
        </p:txBody>
      </p:sp>
      <p:sp>
        <p:nvSpPr>
          <p:cNvPr id="11" name="provenance">
            <a:extLst xmlns:a="http://schemas.openxmlformats.org/drawingml/2006/main">
              <a:ext uri="{FF2B5EF4-FFF2-40B4-BE49-F238E27FC236}">
                <a16:creationId xmlns:a16="http://schemas.microsoft.com/office/drawing/2014/main" id="{75877F19-48C1-44B7-9B47-294DE0B0D658}"/>
              </a:ext>
            </a:extLst>
          </p:cNvPr>
          <p:cNvSpPr>
            <a:spLocks xmlns:a="http://schemas.openxmlformats.org/drawingml/2006/main" noGrp="1"/>
          </p:cNvSpPr>
          <p:nvPr/>
        </p:nvSpPr>
        <p:spPr>
          <a:xfrm xmlns:a="http://schemas.openxmlformats.org/drawingml/2006/main">
            <a:off x="6019800" y="5238750"/>
            <a:ext cx="4762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7037"/>
          </a:bodyPr>
          <a:lstStyle xmlns:a="http://schemas.openxmlformats.org/drawingml/2006/main"/>
          <a:p xmlns:a="http://schemas.openxmlformats.org/drawingml/2006/main">
            <a:pPr algn="l">
              <a:defRPr sz="1350" b="0">
                <a:solidFill>
                  <a:srgbClr val="5D6B72"/>
                </a:solidFill>
                <a:latin typeface="Bitstream Charter"/>
                <a:ea typeface="Bitstream Charter"/>
                <a:cs typeface="Bitstream Charter"/>
              </a:defRPr>
            </a:pPr>
            <a:r>
              <a:rPr sz="1350" b="0">
                <a:solidFill>
                  <a:srgbClr val="5D6B72"/>
                </a:solidFill>
                <a:latin typeface="Bitstream Charter"/>
                <a:ea typeface="Bitstream Charter"/>
                <a:cs typeface="Bitstream Charter"/>
              </a:rPr>
              <a:t>Lived experience involving Bola, Courtney, Romeo and other community members helped shape FH, MTH and the ownership direction.</a:t>
            </a:r>
          </a:p>
        </p:txBody>
      </p:sp>
    </p:spTree>
    <p:extLst>
      <p:ext uri="{BB962C8B-B14F-4D97-AF65-F5344CB8AC3E}">
        <p14:creationId xmlns:p14="http://schemas.microsoft.com/office/powerpoint/2010/main" val="760907461"/>
      </p:ext>
    </p:extLst>
  </p:cSld>
</p:sld>
</file>

<file path=ppt/slides/slide5.xml><?xml version="1.0" encoding="utf-8"?>
<p:sld xmlns:p="http://schemas.openxmlformats.org/presentationml/2006/main">
  <p:cSld>
    <p:bg>
      <p:bgPr>
        <a:solidFill xmlns:a="http://schemas.openxmlformats.org/drawingml/2006/main">
          <a:srgbClr val="FBFAF7"/>
        </a:solidFill>
      </p:bgPr>
    </p:bg>
    <p:spTree>
      <p:nvGrpSpPr>
        <p:cNvPr id="1" name=""/>
        <p:cNvGrpSpPr/>
        <p:nvPr/>
      </p:nvGrpSpPr>
      <p:grpSpPr>
        <a:xfrm xmlns:a="http://schemas.openxmlformats.org/drawingml/2006/main"/>
      </p:grpSpPr>
      <p:sp>
        <p:nvSpPr>
          <p:cNvPr id="22" name="copper-rule">
            <a:extLst xmlns:a="http://schemas.openxmlformats.org/drawingml/2006/main">
              <a:ext uri="{FF2B5EF4-FFF2-40B4-BE49-F238E27FC236}">
                <a16:creationId xmlns:a16="http://schemas.microsoft.com/office/drawing/2014/main" id="{90A5AF37-94EE-4025-BA02-9A7375D81BD0}"/>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D6A443"/>
          </a:solidFill>
          <a:ln xmlns:a="http://schemas.openxmlformats.org/drawingml/2006/main" w="0">
            <a:noFill/>
          </a:ln>
        </p:spPr>
      </p:sp>
      <p:sp>
        <p:nvSpPr>
          <p:cNvPr id="2" name="footer-brand">
            <a:extLst xmlns:a="http://schemas.openxmlformats.org/drawingml/2006/main">
              <a:ext uri="{FF2B5EF4-FFF2-40B4-BE49-F238E27FC236}">
                <a16:creationId xmlns:a16="http://schemas.microsoft.com/office/drawing/2014/main" id="{A2A3A298-2245-46ED-9EF9-9F5CBD858763}"/>
              </a:ext>
            </a:extLst>
          </p:cNvPr>
          <p:cNvSpPr>
            <a:spLocks xmlns:a="http://schemas.openxmlformats.org/drawingml/2006/main" noGrp="1"/>
          </p:cNvSpPr>
          <p:nvPr/>
        </p:nvSpPr>
        <p:spPr>
          <a:xfrm xmlns:a="http://schemas.openxmlformats.org/drawingml/2006/main">
            <a:off x="685800" y="6448425"/>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63636"/>
          </a:bodyPr>
          <a:lstStyle xmlns:a="http://schemas.openxmlformats.org/drawingml/2006/main"/>
          <a:p xmlns:a="http://schemas.openxmlformats.org/drawingml/2006/main">
            <a:pPr algn="l">
              <a:defRPr sz="825" b="1">
                <a:solidFill>
                  <a:srgbClr val="5D6B72"/>
                </a:solidFill>
                <a:latin typeface="Bitstream Charter"/>
                <a:ea typeface="Bitstream Charter"/>
                <a:cs typeface="Bitstream Charter"/>
              </a:defRPr>
            </a:pPr>
            <a:r>
              <a:rPr sz="825" b="1">
                <a:solidFill>
                  <a:srgbClr val="5D6B72"/>
                </a:solidFill>
                <a:latin typeface="Bitstream Charter"/>
                <a:ea typeface="Bitstream Charter"/>
                <a:cs typeface="Bitstream Charter"/>
              </a:rPr>
              <a:t>CDMM</a:t>
            </a:r>
          </a:p>
        </p:txBody>
      </p:sp>
      <p:sp>
        <p:nvSpPr>
          <p:cNvPr id="3" name="page-number">
            <a:extLst xmlns:a="http://schemas.openxmlformats.org/drawingml/2006/main">
              <a:ext uri="{FF2B5EF4-FFF2-40B4-BE49-F238E27FC236}">
                <a16:creationId xmlns:a16="http://schemas.microsoft.com/office/drawing/2014/main" id="{63F5D623-9223-4872-AB3C-E2D940A1A7F8}"/>
              </a:ext>
            </a:extLst>
          </p:cNvPr>
          <p:cNvSpPr>
            <a:spLocks xmlns:a="http://schemas.openxmlformats.org/drawingml/2006/main" noGrp="1"/>
          </p:cNvSpPr>
          <p:nvPr/>
        </p:nvSpPr>
        <p:spPr>
          <a:xfrm xmlns:a="http://schemas.openxmlformats.org/drawingml/2006/main">
            <a:off x="11049000" y="64484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63636"/>
          </a:bodyPr>
          <a:lstStyle xmlns:a="http://schemas.openxmlformats.org/drawingml/2006/main"/>
          <a:p xmlns:a="http://schemas.openxmlformats.org/drawingml/2006/main">
            <a:pPr algn="r">
              <a:defRPr sz="825" b="0">
                <a:solidFill>
                  <a:srgbClr val="5D6B72"/>
                </a:solidFill>
                <a:latin typeface="Bitstream Charter"/>
                <a:ea typeface="Bitstream Charter"/>
                <a:cs typeface="Bitstream Charter"/>
              </a:defRPr>
            </a:pPr>
            <a:r>
              <a:rPr sz="825" b="0">
                <a:solidFill>
                  <a:srgbClr val="5D6B72"/>
                </a:solidFill>
                <a:latin typeface="Bitstream Charter"/>
                <a:ea typeface="Bitstream Charter"/>
                <a:cs typeface="Bitstream Charter"/>
              </a:rPr>
              <a:t>05</a:t>
            </a:r>
          </a:p>
        </p:txBody>
      </p:sp>
      <p:sp>
        <p:nvSpPr>
          <p:cNvPr id="4" name="section-label">
            <a:extLst xmlns:a="http://schemas.openxmlformats.org/drawingml/2006/main">
              <a:ext uri="{FF2B5EF4-FFF2-40B4-BE49-F238E27FC236}">
                <a16:creationId xmlns:a16="http://schemas.microsoft.com/office/drawing/2014/main" id="{62C5F722-105A-4EDB-AABC-D7BAB754A91D}"/>
              </a:ext>
            </a:extLst>
          </p:cNvPr>
          <p:cNvSpPr>
            <a:spLocks xmlns:a="http://schemas.openxmlformats.org/drawingml/2006/main" noGrp="1"/>
          </p:cNvSpPr>
          <p:nvPr/>
        </p:nvSpPr>
        <p:spPr>
          <a:xfrm xmlns:a="http://schemas.openxmlformats.org/drawingml/2006/main">
            <a:off x="685800" y="457200"/>
            <a:ext cx="723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900" b="1">
                <a:solidFill>
                  <a:srgbClr val="BF7446"/>
                </a:solidFill>
                <a:latin typeface="Bitstream Charter"/>
                <a:ea typeface="Bitstream Charter"/>
                <a:cs typeface="Bitstream Charter"/>
              </a:defRPr>
            </a:pPr>
            <a:r>
              <a:rPr sz="900" b="1">
                <a:solidFill>
                  <a:srgbClr val="BF7446"/>
                </a:solidFill>
                <a:latin typeface="Bitstream Charter"/>
                <a:ea typeface="Bitstream Charter"/>
                <a:cs typeface="Bitstream Charter"/>
              </a:rPr>
              <a:t>CONNECTIONS ACROSS ALL NINE FIELDS</a:t>
            </a:r>
          </a:p>
        </p:txBody>
      </p:sp>
      <p:sp>
        <p:nvSpPr>
          <p:cNvPr id="5" name="slide-title">
            <a:extLst xmlns:a="http://schemas.openxmlformats.org/drawingml/2006/main">
              <a:ext uri="{FF2B5EF4-FFF2-40B4-BE49-F238E27FC236}">
                <a16:creationId xmlns:a16="http://schemas.microsoft.com/office/drawing/2014/main" id="{8F16F56D-88C5-458D-9C6E-A5AA943EF13C}"/>
              </a:ext>
            </a:extLst>
          </p:cNvPr>
          <p:cNvSpPr>
            <a:spLocks xmlns:a="http://schemas.openxmlformats.org/drawingml/2006/main" noGrp="1"/>
          </p:cNvSpPr>
          <p:nvPr/>
        </p:nvSpPr>
        <p:spPr>
          <a:xfrm xmlns:a="http://schemas.openxmlformats.org/drawingml/2006/main">
            <a:off x="685800" y="800100"/>
            <a:ext cx="10668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3375" b="1">
                <a:solidFill>
                  <a:srgbClr val="071927"/>
                </a:solidFill>
                <a:latin typeface="Bitstream Charter"/>
                <a:ea typeface="Bitstream Charter"/>
                <a:cs typeface="Bitstream Charter"/>
              </a:defRPr>
            </a:pPr>
            <a:r>
              <a:rPr sz="3375" b="1">
                <a:solidFill>
                  <a:srgbClr val="071927"/>
                </a:solidFill>
                <a:latin typeface="Bitstream Charter"/>
                <a:ea typeface="Bitstream Charter"/>
                <a:cs typeface="Bitstream Charter"/>
              </a:rPr>
              <a:t>The CDMM System Effect</a:t>
            </a:r>
          </a:p>
        </p:txBody>
      </p:sp>
      <p:sp>
        <p:nvSpPr>
          <p:cNvPr id="6" name="relationship-0-a">
            <a:extLst xmlns:a="http://schemas.openxmlformats.org/drawingml/2006/main">
              <a:ext uri="{FF2B5EF4-FFF2-40B4-BE49-F238E27FC236}">
                <a16:creationId xmlns:a16="http://schemas.microsoft.com/office/drawing/2014/main" id="{D4F81A05-7FB3-4F4E-9C32-45F19689C5E5}"/>
              </a:ext>
            </a:extLst>
          </p:cNvPr>
          <p:cNvSpPr>
            <a:spLocks xmlns:a="http://schemas.openxmlformats.org/drawingml/2006/main" noGrp="1"/>
          </p:cNvSpPr>
          <p:nvPr/>
        </p:nvSpPr>
        <p:spPr>
          <a:xfrm xmlns:a="http://schemas.openxmlformats.org/drawingml/2006/main">
            <a:off x="685800" y="1809750"/>
            <a:ext cx="1619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650" b="1">
                <a:solidFill>
                  <a:srgbClr val="BF7446"/>
                </a:solidFill>
                <a:latin typeface="Bitstream Charter"/>
                <a:ea typeface="Bitstream Charter"/>
                <a:cs typeface="Bitstream Charter"/>
              </a:defRPr>
            </a:pPr>
            <a:r>
              <a:rPr sz="1650" b="1">
                <a:solidFill>
                  <a:srgbClr val="BF7446"/>
                </a:solidFill>
                <a:latin typeface="Bitstream Charter"/>
                <a:ea typeface="Bitstream Charter"/>
                <a:cs typeface="Bitstream Charter"/>
              </a:rPr>
              <a:t>Housing</a:t>
            </a:r>
          </a:p>
        </p:txBody>
      </p:sp>
      <p:sp>
        <p:nvSpPr>
          <p:cNvPr id="7" name="relationship-0-b">
            <a:extLst xmlns:a="http://schemas.openxmlformats.org/drawingml/2006/main">
              <a:ext uri="{FF2B5EF4-FFF2-40B4-BE49-F238E27FC236}">
                <a16:creationId xmlns:a16="http://schemas.microsoft.com/office/drawing/2014/main" id="{9B152776-FC92-4BE6-B0B5-02D3383EF6D2}"/>
              </a:ext>
            </a:extLst>
          </p:cNvPr>
          <p:cNvSpPr>
            <a:spLocks xmlns:a="http://schemas.openxmlformats.org/drawingml/2006/main" noGrp="1"/>
          </p:cNvSpPr>
          <p:nvPr/>
        </p:nvSpPr>
        <p:spPr>
          <a:xfrm xmlns:a="http://schemas.openxmlformats.org/drawingml/2006/main">
            <a:off x="2476500" y="1809750"/>
            <a:ext cx="1714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650" b="1">
                <a:solidFill>
                  <a:srgbClr val="071927"/>
                </a:solidFill>
                <a:latin typeface="Bitstream Charter"/>
                <a:ea typeface="Bitstream Charter"/>
                <a:cs typeface="Bitstream Charter"/>
              </a:defRPr>
            </a:pPr>
            <a:r>
              <a:rPr sz="1650" b="1">
                <a:solidFill>
                  <a:srgbClr val="071927"/>
                </a:solidFill>
                <a:latin typeface="Bitstream Charter"/>
                <a:ea typeface="Bitstream Charter"/>
                <a:cs typeface="Bitstream Charter"/>
              </a:rPr>
              <a:t>Healthcare</a:t>
            </a:r>
          </a:p>
        </p:txBody>
      </p:sp>
      <p:sp>
        <p:nvSpPr>
          <p:cNvPr id="8" name="relationship-0-c">
            <a:extLst xmlns:a="http://schemas.openxmlformats.org/drawingml/2006/main">
              <a:ext uri="{FF2B5EF4-FFF2-40B4-BE49-F238E27FC236}">
                <a16:creationId xmlns:a16="http://schemas.microsoft.com/office/drawing/2014/main" id="{18A0A61F-33C2-47FE-8AAC-583B4DBFBE68}"/>
              </a:ext>
            </a:extLst>
          </p:cNvPr>
          <p:cNvSpPr>
            <a:spLocks xmlns:a="http://schemas.openxmlformats.org/drawingml/2006/main" noGrp="1"/>
          </p:cNvSpPr>
          <p:nvPr/>
        </p:nvSpPr>
        <p:spPr>
          <a:xfrm xmlns:a="http://schemas.openxmlformats.org/drawingml/2006/main">
            <a:off x="4333875" y="1809750"/>
            <a:ext cx="1619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650" b="1">
                <a:solidFill>
                  <a:srgbClr val="071927"/>
                </a:solidFill>
                <a:latin typeface="Bitstream Charter"/>
                <a:ea typeface="Bitstream Charter"/>
                <a:cs typeface="Bitstream Charter"/>
              </a:defRPr>
            </a:pPr>
            <a:r>
              <a:rPr sz="1650" b="1">
                <a:solidFill>
                  <a:srgbClr val="071927"/>
                </a:solidFill>
                <a:latin typeface="Bitstream Charter"/>
                <a:ea typeface="Bitstream Charter"/>
                <a:cs typeface="Bitstream Charter"/>
              </a:rPr>
              <a:t>Workforce</a:t>
            </a:r>
          </a:p>
        </p:txBody>
      </p:sp>
      <p:sp>
        <p:nvSpPr>
          <p:cNvPr id="9" name="relationship-0-explanation">
            <a:extLst xmlns:a="http://schemas.openxmlformats.org/drawingml/2006/main">
              <a:ext uri="{FF2B5EF4-FFF2-40B4-BE49-F238E27FC236}">
                <a16:creationId xmlns:a16="http://schemas.microsoft.com/office/drawing/2014/main" id="{1CF39DF4-86DE-43C7-93A6-E988AAF7218C}"/>
              </a:ext>
            </a:extLst>
          </p:cNvPr>
          <p:cNvSpPr>
            <a:spLocks xmlns:a="http://schemas.openxmlformats.org/drawingml/2006/main" noGrp="1"/>
          </p:cNvSpPr>
          <p:nvPr/>
        </p:nvSpPr>
        <p:spPr>
          <a:xfrm xmlns:a="http://schemas.openxmlformats.org/drawingml/2006/main">
            <a:off x="6334125" y="1781175"/>
            <a:ext cx="4953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350" b="0">
                <a:solidFill>
                  <a:srgbClr val="5D6B72"/>
                </a:solidFill>
                <a:latin typeface="Bitstream Charter"/>
                <a:ea typeface="Bitstream Charter"/>
                <a:cs typeface="Bitstream Charter"/>
              </a:defRPr>
            </a:pPr>
            <a:r>
              <a:rPr sz="1350" b="0">
                <a:solidFill>
                  <a:srgbClr val="5D6B72"/>
                </a:solidFill>
                <a:latin typeface="Bitstream Charter"/>
                <a:ea typeface="Bitstream Charter"/>
                <a:cs typeface="Bitstream Charter"/>
              </a:rPr>
              <a:t>Stable homes support health and participation. Workforce capacity affects construction and care delivery.</a:t>
            </a:r>
          </a:p>
        </p:txBody>
      </p:sp>
      <p:sp>
        <p:nvSpPr>
          <p:cNvPr id="10" name="relationship-0-rule">
            <a:extLst xmlns:a="http://schemas.openxmlformats.org/drawingml/2006/main">
              <a:ext uri="{FF2B5EF4-FFF2-40B4-BE49-F238E27FC236}">
                <a16:creationId xmlns:a16="http://schemas.microsoft.com/office/drawing/2014/main" id="{ADED1758-388A-47E1-B4B6-87FAFF7A7091}"/>
              </a:ext>
            </a:extLst>
          </p:cNvPr>
          <p:cNvSpPr>
            <a:spLocks xmlns:a="http://schemas.openxmlformats.org/drawingml/2006/main" noGrp="1"/>
          </p:cNvSpPr>
          <p:nvPr/>
        </p:nvSpPr>
        <p:spPr>
          <a:xfrm xmlns:a="http://schemas.openxmlformats.org/drawingml/2006/main">
            <a:off x="685800" y="2647950"/>
            <a:ext cx="10572750" cy="9525"/>
          </a:xfrm>
          <a:prstGeom xmlns:a="http://schemas.openxmlformats.org/drawingml/2006/main" prst="rect">
            <a:avLst/>
          </a:prstGeom>
          <a:solidFill xmlns:a="http://schemas.openxmlformats.org/drawingml/2006/main">
            <a:srgbClr val="CBD1CF"/>
          </a:solidFill>
          <a:ln xmlns:a="http://schemas.openxmlformats.org/drawingml/2006/main" w="0">
            <a:noFill/>
          </a:ln>
        </p:spPr>
      </p:sp>
      <p:sp>
        <p:nvSpPr>
          <p:cNvPr id="11" name="relationship-1-a">
            <a:extLst xmlns:a="http://schemas.openxmlformats.org/drawingml/2006/main">
              <a:ext uri="{FF2B5EF4-FFF2-40B4-BE49-F238E27FC236}">
                <a16:creationId xmlns:a16="http://schemas.microsoft.com/office/drawing/2014/main" id="{BC344F5A-9D96-4829-B5F2-EF44A9EEC2A7}"/>
              </a:ext>
            </a:extLst>
          </p:cNvPr>
          <p:cNvSpPr>
            <a:spLocks xmlns:a="http://schemas.openxmlformats.org/drawingml/2006/main" noGrp="1"/>
          </p:cNvSpPr>
          <p:nvPr/>
        </p:nvSpPr>
        <p:spPr>
          <a:xfrm xmlns:a="http://schemas.openxmlformats.org/drawingml/2006/main">
            <a:off x="685800" y="2952750"/>
            <a:ext cx="1619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650" b="1">
                <a:solidFill>
                  <a:srgbClr val="BF7446"/>
                </a:solidFill>
                <a:latin typeface="Bitstream Charter"/>
                <a:ea typeface="Bitstream Charter"/>
                <a:cs typeface="Bitstream Charter"/>
              </a:defRPr>
            </a:pPr>
            <a:r>
              <a:rPr sz="1650" b="1">
                <a:solidFill>
                  <a:srgbClr val="BF7446"/>
                </a:solidFill>
                <a:latin typeface="Bitstream Charter"/>
                <a:ea typeface="Bitstream Charter"/>
                <a:cs typeface="Bitstream Charter"/>
              </a:rPr>
              <a:t>Grocery</a:t>
            </a:r>
          </a:p>
        </p:txBody>
      </p:sp>
      <p:sp>
        <p:nvSpPr>
          <p:cNvPr id="12" name="relationship-1-b">
            <a:extLst xmlns:a="http://schemas.openxmlformats.org/drawingml/2006/main">
              <a:ext uri="{FF2B5EF4-FFF2-40B4-BE49-F238E27FC236}">
                <a16:creationId xmlns:a16="http://schemas.microsoft.com/office/drawing/2014/main" id="{B86AEB99-8D65-4664-816F-4179F1F94070}"/>
              </a:ext>
            </a:extLst>
          </p:cNvPr>
          <p:cNvSpPr>
            <a:spLocks xmlns:a="http://schemas.openxmlformats.org/drawingml/2006/main" noGrp="1"/>
          </p:cNvSpPr>
          <p:nvPr/>
        </p:nvSpPr>
        <p:spPr>
          <a:xfrm xmlns:a="http://schemas.openxmlformats.org/drawingml/2006/main">
            <a:off x="2476500" y="2952750"/>
            <a:ext cx="1714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650" b="1">
                <a:solidFill>
                  <a:srgbClr val="071927"/>
                </a:solidFill>
                <a:latin typeface="Bitstream Charter"/>
                <a:ea typeface="Bitstream Charter"/>
                <a:cs typeface="Bitstream Charter"/>
              </a:defRPr>
            </a:pPr>
            <a:r>
              <a:rPr sz="1650" b="1">
                <a:solidFill>
                  <a:srgbClr val="071927"/>
                </a:solidFill>
                <a:latin typeface="Bitstream Charter"/>
                <a:ea typeface="Bitstream Charter"/>
                <a:cs typeface="Bitstream Charter"/>
              </a:rPr>
              <a:t>Transportation</a:t>
            </a:r>
          </a:p>
        </p:txBody>
      </p:sp>
      <p:sp>
        <p:nvSpPr>
          <p:cNvPr id="13" name="relationship-1-c">
            <a:extLst xmlns:a="http://schemas.openxmlformats.org/drawingml/2006/main">
              <a:ext uri="{FF2B5EF4-FFF2-40B4-BE49-F238E27FC236}">
                <a16:creationId xmlns:a16="http://schemas.microsoft.com/office/drawing/2014/main" id="{393E5EAC-44DD-4FF9-B35E-6900D8AFBB1F}"/>
              </a:ext>
            </a:extLst>
          </p:cNvPr>
          <p:cNvSpPr>
            <a:spLocks xmlns:a="http://schemas.openxmlformats.org/drawingml/2006/main" noGrp="1"/>
          </p:cNvSpPr>
          <p:nvPr/>
        </p:nvSpPr>
        <p:spPr>
          <a:xfrm xmlns:a="http://schemas.openxmlformats.org/drawingml/2006/main">
            <a:off x="4333875" y="2952750"/>
            <a:ext cx="1619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650" b="1">
                <a:solidFill>
                  <a:srgbClr val="071927"/>
                </a:solidFill>
                <a:latin typeface="Bitstream Charter"/>
                <a:ea typeface="Bitstream Charter"/>
                <a:cs typeface="Bitstream Charter"/>
              </a:defRPr>
            </a:pPr>
            <a:r>
              <a:rPr sz="1650" b="1">
                <a:solidFill>
                  <a:srgbClr val="071927"/>
                </a:solidFill>
                <a:latin typeface="Bitstream Charter"/>
                <a:ea typeface="Bitstream Charter"/>
                <a:cs typeface="Bitstream Charter"/>
              </a:rPr>
              <a:t>Energy</a:t>
            </a:r>
          </a:p>
        </p:txBody>
      </p:sp>
      <p:sp>
        <p:nvSpPr>
          <p:cNvPr id="14" name="relationship-1-explanation">
            <a:extLst xmlns:a="http://schemas.openxmlformats.org/drawingml/2006/main">
              <a:ext uri="{FF2B5EF4-FFF2-40B4-BE49-F238E27FC236}">
                <a16:creationId xmlns:a16="http://schemas.microsoft.com/office/drawing/2014/main" id="{490B8938-A625-405D-B55E-57BFB781A7BE}"/>
              </a:ext>
            </a:extLst>
          </p:cNvPr>
          <p:cNvSpPr>
            <a:spLocks xmlns:a="http://schemas.openxmlformats.org/drawingml/2006/main" noGrp="1"/>
          </p:cNvSpPr>
          <p:nvPr/>
        </p:nvSpPr>
        <p:spPr>
          <a:xfrm xmlns:a="http://schemas.openxmlformats.org/drawingml/2006/main">
            <a:off x="6334125" y="2924175"/>
            <a:ext cx="4953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350" b="0">
                <a:solidFill>
                  <a:srgbClr val="5D6B72"/>
                </a:solidFill>
                <a:latin typeface="Bitstream Charter"/>
                <a:ea typeface="Bitstream Charter"/>
                <a:cs typeface="Bitstream Charter"/>
              </a:defRPr>
            </a:pPr>
            <a:r>
              <a:rPr sz="1350" b="0">
                <a:solidFill>
                  <a:srgbClr val="5D6B72"/>
                </a:solidFill>
                <a:latin typeface="Bitstream Charter"/>
                <a:ea typeface="Bitstream Charter"/>
                <a:cs typeface="Bitstream Charter"/>
              </a:rPr>
              <a:t>Food access depends on producers, distribution, refrigeration, mobility and reliable operating systems.</a:t>
            </a:r>
          </a:p>
        </p:txBody>
      </p:sp>
      <p:sp>
        <p:nvSpPr>
          <p:cNvPr id="15" name="relationship-1-rule">
            <a:extLst xmlns:a="http://schemas.openxmlformats.org/drawingml/2006/main">
              <a:ext uri="{FF2B5EF4-FFF2-40B4-BE49-F238E27FC236}">
                <a16:creationId xmlns:a16="http://schemas.microsoft.com/office/drawing/2014/main" id="{96A4DD84-214A-4C92-BCF7-F573500D3275}"/>
              </a:ext>
            </a:extLst>
          </p:cNvPr>
          <p:cNvSpPr>
            <a:spLocks xmlns:a="http://schemas.openxmlformats.org/drawingml/2006/main" noGrp="1"/>
          </p:cNvSpPr>
          <p:nvPr/>
        </p:nvSpPr>
        <p:spPr>
          <a:xfrm xmlns:a="http://schemas.openxmlformats.org/drawingml/2006/main">
            <a:off x="685800" y="3790950"/>
            <a:ext cx="10572750" cy="9525"/>
          </a:xfrm>
          <a:prstGeom xmlns:a="http://schemas.openxmlformats.org/drawingml/2006/main" prst="rect">
            <a:avLst/>
          </a:prstGeom>
          <a:solidFill xmlns:a="http://schemas.openxmlformats.org/drawingml/2006/main">
            <a:srgbClr val="CBD1CF"/>
          </a:solidFill>
          <a:ln xmlns:a="http://schemas.openxmlformats.org/drawingml/2006/main" w="0">
            <a:noFill/>
          </a:ln>
        </p:spPr>
      </p:sp>
      <p:sp>
        <p:nvSpPr>
          <p:cNvPr id="16" name="relationship-2-a">
            <a:extLst xmlns:a="http://schemas.openxmlformats.org/drawingml/2006/main">
              <a:ext uri="{FF2B5EF4-FFF2-40B4-BE49-F238E27FC236}">
                <a16:creationId xmlns:a16="http://schemas.microsoft.com/office/drawing/2014/main" id="{4FA0B2E8-2A8F-4793-9200-5FFF644EC3DC}"/>
              </a:ext>
            </a:extLst>
          </p:cNvPr>
          <p:cNvSpPr>
            <a:spLocks xmlns:a="http://schemas.openxmlformats.org/drawingml/2006/main" noGrp="1"/>
          </p:cNvSpPr>
          <p:nvPr/>
        </p:nvSpPr>
        <p:spPr>
          <a:xfrm xmlns:a="http://schemas.openxmlformats.org/drawingml/2006/main">
            <a:off x="685800" y="4095750"/>
            <a:ext cx="1619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650" b="1">
                <a:solidFill>
                  <a:srgbClr val="BF7446"/>
                </a:solidFill>
                <a:latin typeface="Bitstream Charter"/>
                <a:ea typeface="Bitstream Charter"/>
                <a:cs typeface="Bitstream Charter"/>
              </a:defRPr>
            </a:pPr>
            <a:r>
              <a:rPr sz="1650" b="1">
                <a:solidFill>
                  <a:srgbClr val="BF7446"/>
                </a:solidFill>
                <a:latin typeface="Bitstream Charter"/>
                <a:ea typeface="Bitstream Charter"/>
                <a:cs typeface="Bitstream Charter"/>
              </a:rPr>
              <a:t>Digital</a:t>
            </a:r>
          </a:p>
        </p:txBody>
      </p:sp>
      <p:sp>
        <p:nvSpPr>
          <p:cNvPr id="17" name="relationship-2-b">
            <a:extLst xmlns:a="http://schemas.openxmlformats.org/drawingml/2006/main">
              <a:ext uri="{FF2B5EF4-FFF2-40B4-BE49-F238E27FC236}">
                <a16:creationId xmlns:a16="http://schemas.microsoft.com/office/drawing/2014/main" id="{B20C2365-008E-4DED-AA65-3368D96459B7}"/>
              </a:ext>
            </a:extLst>
          </p:cNvPr>
          <p:cNvSpPr>
            <a:spLocks xmlns:a="http://schemas.openxmlformats.org/drawingml/2006/main" noGrp="1"/>
          </p:cNvSpPr>
          <p:nvPr/>
        </p:nvSpPr>
        <p:spPr>
          <a:xfrm xmlns:a="http://schemas.openxmlformats.org/drawingml/2006/main">
            <a:off x="2476500" y="4095750"/>
            <a:ext cx="1714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650" b="1">
                <a:solidFill>
                  <a:srgbClr val="071927"/>
                </a:solidFill>
                <a:latin typeface="Bitstream Charter"/>
                <a:ea typeface="Bitstream Charter"/>
                <a:cs typeface="Bitstream Charter"/>
              </a:defRPr>
            </a:pPr>
            <a:r>
              <a:rPr sz="1650" b="1">
                <a:solidFill>
                  <a:srgbClr val="071927"/>
                </a:solidFill>
                <a:latin typeface="Bitstream Charter"/>
                <a:ea typeface="Bitstream Charter"/>
                <a:cs typeface="Bitstream Charter"/>
              </a:rPr>
              <a:t>All Autonomies</a:t>
            </a:r>
          </a:p>
        </p:txBody>
      </p:sp>
      <p:sp>
        <p:nvSpPr>
          <p:cNvPr id="18" name="relationship-2-c">
            <a:extLst xmlns:a="http://schemas.openxmlformats.org/drawingml/2006/main">
              <a:ext uri="{FF2B5EF4-FFF2-40B4-BE49-F238E27FC236}">
                <a16:creationId xmlns:a16="http://schemas.microsoft.com/office/drawing/2014/main" id="{3C13C489-017D-441A-8A8E-A2142B39EFFA}"/>
              </a:ext>
            </a:extLst>
          </p:cNvPr>
          <p:cNvSpPr>
            <a:spLocks xmlns:a="http://schemas.openxmlformats.org/drawingml/2006/main" noGrp="1"/>
          </p:cNvSpPr>
          <p:nvPr/>
        </p:nvSpPr>
        <p:spPr>
          <a:xfrm xmlns:a="http://schemas.openxmlformats.org/drawingml/2006/main">
            <a:off x="4333875" y="4095750"/>
            <a:ext cx="1619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650" b="1">
                <a:solidFill>
                  <a:srgbClr val="071927"/>
                </a:solidFill>
                <a:latin typeface="Bitstream Charter"/>
                <a:ea typeface="Bitstream Charter"/>
                <a:cs typeface="Bitstream Charter"/>
              </a:defRPr>
            </a:pPr>
            <a:r>
              <a:rPr sz="1650" b="1">
                <a:solidFill>
                  <a:srgbClr val="071927"/>
                </a:solidFill>
                <a:latin typeface="Bitstream Charter"/>
                <a:ea typeface="Bitstream Charter"/>
                <a:cs typeface="Bitstream Charter"/>
              </a:rPr>
              <a:t>Shared layer</a:t>
            </a:r>
          </a:p>
        </p:txBody>
      </p:sp>
      <p:sp>
        <p:nvSpPr>
          <p:cNvPr id="19" name="relationship-2-explanation">
            <a:extLst xmlns:a="http://schemas.openxmlformats.org/drawingml/2006/main">
              <a:ext uri="{FF2B5EF4-FFF2-40B4-BE49-F238E27FC236}">
                <a16:creationId xmlns:a16="http://schemas.microsoft.com/office/drawing/2014/main" id="{AA2152A3-551C-4A2F-A681-9965495438B5}"/>
              </a:ext>
            </a:extLst>
          </p:cNvPr>
          <p:cNvSpPr>
            <a:spLocks xmlns:a="http://schemas.openxmlformats.org/drawingml/2006/main" noGrp="1"/>
          </p:cNvSpPr>
          <p:nvPr/>
        </p:nvSpPr>
        <p:spPr>
          <a:xfrm xmlns:a="http://schemas.openxmlformats.org/drawingml/2006/main">
            <a:off x="6334125" y="4067175"/>
            <a:ext cx="4953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350" b="0">
                <a:solidFill>
                  <a:srgbClr val="5D6B72"/>
                </a:solidFill>
                <a:latin typeface="Bitstream Charter"/>
                <a:ea typeface="Bitstream Charter"/>
                <a:cs typeface="Bitstream Charter"/>
              </a:defRPr>
            </a:pPr>
            <a:r>
              <a:rPr sz="1350" b="0">
                <a:solidFill>
                  <a:srgbClr val="5D6B72"/>
                </a:solidFill>
                <a:latin typeface="Bitstream Charter"/>
                <a:ea typeface="Bitstream Charter"/>
                <a:cs typeface="Bitstream Charter"/>
              </a:rPr>
              <a:t>Connectivity supports operations, access, data, accountability and emergency continuity.</a:t>
            </a:r>
          </a:p>
        </p:txBody>
      </p:sp>
      <p:sp>
        <p:nvSpPr>
          <p:cNvPr id="20" name="relationship-2-rule">
            <a:extLst xmlns:a="http://schemas.openxmlformats.org/drawingml/2006/main">
              <a:ext uri="{FF2B5EF4-FFF2-40B4-BE49-F238E27FC236}">
                <a16:creationId xmlns:a16="http://schemas.microsoft.com/office/drawing/2014/main" id="{EFBD0BB9-38EE-4EFC-93BD-8CD2886C0C39}"/>
              </a:ext>
            </a:extLst>
          </p:cNvPr>
          <p:cNvSpPr>
            <a:spLocks xmlns:a="http://schemas.openxmlformats.org/drawingml/2006/main" noGrp="1"/>
          </p:cNvSpPr>
          <p:nvPr/>
        </p:nvSpPr>
        <p:spPr>
          <a:xfrm xmlns:a="http://schemas.openxmlformats.org/drawingml/2006/main">
            <a:off x="685800" y="4933950"/>
            <a:ext cx="10572750" cy="9525"/>
          </a:xfrm>
          <a:prstGeom xmlns:a="http://schemas.openxmlformats.org/drawingml/2006/main" prst="rect">
            <a:avLst/>
          </a:prstGeom>
          <a:solidFill xmlns:a="http://schemas.openxmlformats.org/drawingml/2006/main">
            <a:srgbClr val="CBD1CF"/>
          </a:solidFill>
          <a:ln xmlns:a="http://schemas.openxmlformats.org/drawingml/2006/main" w="0">
            <a:noFill/>
          </a:ln>
        </p:spPr>
      </p:sp>
      <p:sp>
        <p:nvSpPr>
          <p:cNvPr id="21" name="system-balance">
            <a:extLst xmlns:a="http://schemas.openxmlformats.org/drawingml/2006/main">
              <a:ext uri="{FF2B5EF4-FFF2-40B4-BE49-F238E27FC236}">
                <a16:creationId xmlns:a16="http://schemas.microsoft.com/office/drawing/2014/main" id="{EE3D16CD-2898-43FE-9811-6B354501213B}"/>
              </a:ext>
            </a:extLst>
          </p:cNvPr>
          <p:cNvSpPr>
            <a:spLocks xmlns:a="http://schemas.openxmlformats.org/drawingml/2006/main" noGrp="1"/>
          </p:cNvSpPr>
          <p:nvPr/>
        </p:nvSpPr>
        <p:spPr>
          <a:xfrm xmlns:a="http://schemas.openxmlformats.org/drawingml/2006/main">
            <a:off x="685800" y="5467350"/>
            <a:ext cx="10287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583"/>
          </a:bodyPr>
          <a:lstStyle xmlns:a="http://schemas.openxmlformats.org/drawingml/2006/main"/>
          <a:p xmlns:a="http://schemas.openxmlformats.org/drawingml/2006/main">
            <a:pPr algn="l">
              <a:defRPr sz="1500" b="1">
                <a:solidFill>
                  <a:srgbClr val="071927"/>
                </a:solidFill>
                <a:latin typeface="Bitstream Charter"/>
                <a:ea typeface="Bitstream Charter"/>
                <a:cs typeface="Bitstream Charter"/>
              </a:defRPr>
            </a:pPr>
            <a:r>
              <a:rPr sz="1500" b="1">
                <a:solidFill>
                  <a:srgbClr val="071927"/>
                </a:solidFill>
                <a:latin typeface="Bitstream Charter"/>
                <a:ea typeface="Bitstream Charter"/>
                <a:cs typeface="Bitstream Charter"/>
              </a:rPr>
              <a:t>Shared assets can create economies of scale and scope. Shared dependencies can also transmit labour, power, cyber, capital and supply risks.</a:t>
            </a:r>
          </a:p>
        </p:txBody>
      </p:sp>
    </p:spTree>
    <p:extLst>
      <p:ext uri="{BB962C8B-B14F-4D97-AF65-F5344CB8AC3E}">
        <p14:creationId xmlns:p14="http://schemas.microsoft.com/office/powerpoint/2010/main" val="828499788"/>
      </p:ext>
    </p:extLst>
  </p:cSld>
</p:sld>
</file>

<file path=ppt/slides/slide6.xml><?xml version="1.0" encoding="utf-8"?>
<p:sld xmlns:p="http://schemas.openxmlformats.org/presentationml/2006/main">
  <p:cSld>
    <p:bg>
      <p:bgPr>
        <a:solidFill xmlns:a="http://schemas.openxmlformats.org/drawingml/2006/main">
          <a:srgbClr val="12384A"/>
        </a:solidFill>
      </p:bgPr>
    </p:bg>
    <p:spTree>
      <p:nvGrpSpPr>
        <p:cNvPr id="1" name=""/>
        <p:cNvGrpSpPr/>
        <p:nvPr/>
      </p:nvGrpSpPr>
      <p:grpSpPr>
        <a:xfrm xmlns:a="http://schemas.openxmlformats.org/drawingml/2006/main"/>
      </p:grpSpPr>
      <p:sp>
        <p:nvSpPr>
          <p:cNvPr id="13" name="copper-rule">
            <a:extLst xmlns:a="http://schemas.openxmlformats.org/drawingml/2006/main">
              <a:ext uri="{FF2B5EF4-FFF2-40B4-BE49-F238E27FC236}">
                <a16:creationId xmlns:a16="http://schemas.microsoft.com/office/drawing/2014/main" id="{2E376B8E-094E-40F0-8CF0-903693615B18}"/>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D6A443"/>
          </a:solidFill>
          <a:ln xmlns:a="http://schemas.openxmlformats.org/drawingml/2006/main" w="0">
            <a:noFill/>
          </a:ln>
        </p:spPr>
      </p:sp>
      <p:sp>
        <p:nvSpPr>
          <p:cNvPr id="2" name="footer-brand">
            <a:extLst xmlns:a="http://schemas.openxmlformats.org/drawingml/2006/main">
              <a:ext uri="{FF2B5EF4-FFF2-40B4-BE49-F238E27FC236}">
                <a16:creationId xmlns:a16="http://schemas.microsoft.com/office/drawing/2014/main" id="{0544702A-33F6-4846-B8C3-FD7F06C7F346}"/>
              </a:ext>
            </a:extLst>
          </p:cNvPr>
          <p:cNvSpPr>
            <a:spLocks xmlns:a="http://schemas.openxmlformats.org/drawingml/2006/main" noGrp="1"/>
          </p:cNvSpPr>
          <p:nvPr/>
        </p:nvSpPr>
        <p:spPr>
          <a:xfrm xmlns:a="http://schemas.openxmlformats.org/drawingml/2006/main">
            <a:off x="685800" y="6448425"/>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63636"/>
          </a:bodyPr>
          <a:lstStyle xmlns:a="http://schemas.openxmlformats.org/drawingml/2006/main"/>
          <a:p xmlns:a="http://schemas.openxmlformats.org/drawingml/2006/main">
            <a:pPr algn="l">
              <a:defRPr sz="825" b="1">
                <a:solidFill>
                  <a:srgbClr val="D5E0E1"/>
                </a:solidFill>
                <a:latin typeface="Bitstream Charter"/>
                <a:ea typeface="Bitstream Charter"/>
                <a:cs typeface="Bitstream Charter"/>
              </a:defRPr>
            </a:pPr>
            <a:r>
              <a:rPr sz="825" b="1">
                <a:solidFill>
                  <a:srgbClr val="D5E0E1"/>
                </a:solidFill>
                <a:latin typeface="Bitstream Charter"/>
                <a:ea typeface="Bitstream Charter"/>
                <a:cs typeface="Bitstream Charter"/>
              </a:rPr>
              <a:t>CDMM</a:t>
            </a:r>
          </a:p>
        </p:txBody>
      </p:sp>
      <p:sp>
        <p:nvSpPr>
          <p:cNvPr id="3" name="page-number">
            <a:extLst xmlns:a="http://schemas.openxmlformats.org/drawingml/2006/main">
              <a:ext uri="{FF2B5EF4-FFF2-40B4-BE49-F238E27FC236}">
                <a16:creationId xmlns:a16="http://schemas.microsoft.com/office/drawing/2014/main" id="{5E81DEC5-36E3-4786-B361-62DA0410B31B}"/>
              </a:ext>
            </a:extLst>
          </p:cNvPr>
          <p:cNvSpPr>
            <a:spLocks xmlns:a="http://schemas.openxmlformats.org/drawingml/2006/main" noGrp="1"/>
          </p:cNvSpPr>
          <p:nvPr/>
        </p:nvSpPr>
        <p:spPr>
          <a:xfrm xmlns:a="http://schemas.openxmlformats.org/drawingml/2006/main">
            <a:off x="11049000" y="64484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63636"/>
          </a:bodyPr>
          <a:lstStyle xmlns:a="http://schemas.openxmlformats.org/drawingml/2006/main"/>
          <a:p xmlns:a="http://schemas.openxmlformats.org/drawingml/2006/main">
            <a:pPr algn="r">
              <a:defRPr sz="825" b="0">
                <a:solidFill>
                  <a:srgbClr val="D5E0E1"/>
                </a:solidFill>
                <a:latin typeface="Bitstream Charter"/>
                <a:ea typeface="Bitstream Charter"/>
                <a:cs typeface="Bitstream Charter"/>
              </a:defRPr>
            </a:pPr>
            <a:r>
              <a:rPr sz="825" b="0">
                <a:solidFill>
                  <a:srgbClr val="D5E0E1"/>
                </a:solidFill>
                <a:latin typeface="Bitstream Charter"/>
                <a:ea typeface="Bitstream Charter"/>
                <a:cs typeface="Bitstream Charter"/>
              </a:rPr>
              <a:t>06</a:t>
            </a:r>
          </a:p>
        </p:txBody>
      </p:sp>
      <p:sp>
        <p:nvSpPr>
          <p:cNvPr id="4" name="section-label">
            <a:extLst xmlns:a="http://schemas.openxmlformats.org/drawingml/2006/main">
              <a:ext uri="{FF2B5EF4-FFF2-40B4-BE49-F238E27FC236}">
                <a16:creationId xmlns:a16="http://schemas.microsoft.com/office/drawing/2014/main" id="{E656A5C6-A2C1-4ABA-BA8F-CDAE122ACF54}"/>
              </a:ext>
            </a:extLst>
          </p:cNvPr>
          <p:cNvSpPr>
            <a:spLocks xmlns:a="http://schemas.openxmlformats.org/drawingml/2006/main" noGrp="1"/>
          </p:cNvSpPr>
          <p:nvPr/>
        </p:nvSpPr>
        <p:spPr>
          <a:xfrm xmlns:a="http://schemas.openxmlformats.org/drawingml/2006/main">
            <a:off x="685800" y="457200"/>
            <a:ext cx="723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900" b="1">
                <a:solidFill>
                  <a:srgbClr val="BF7446"/>
                </a:solidFill>
                <a:latin typeface="Bitstream Charter"/>
                <a:ea typeface="Bitstream Charter"/>
                <a:cs typeface="Bitstream Charter"/>
              </a:defRPr>
            </a:pPr>
            <a:r>
              <a:rPr sz="900" b="1">
                <a:solidFill>
                  <a:srgbClr val="BF7446"/>
                </a:solidFill>
                <a:latin typeface="Bitstream Charter"/>
                <a:ea typeface="Bitstream Charter"/>
                <a:cs typeface="Bitstream Charter"/>
              </a:rPr>
              <a:t>ONE MODEL DOES NOT MEAN ONE OUTCOME</a:t>
            </a:r>
          </a:p>
        </p:txBody>
      </p:sp>
      <p:sp>
        <p:nvSpPr>
          <p:cNvPr id="5" name="slide-title">
            <a:extLst xmlns:a="http://schemas.openxmlformats.org/drawingml/2006/main">
              <a:ext uri="{FF2B5EF4-FFF2-40B4-BE49-F238E27FC236}">
                <a16:creationId xmlns:a16="http://schemas.microsoft.com/office/drawing/2014/main" id="{49D36F40-300A-4351-82DE-6ABECF488D4A}"/>
              </a:ext>
            </a:extLst>
          </p:cNvPr>
          <p:cNvSpPr>
            <a:spLocks xmlns:a="http://schemas.openxmlformats.org/drawingml/2006/main" noGrp="1"/>
          </p:cNvSpPr>
          <p:nvPr/>
        </p:nvSpPr>
        <p:spPr>
          <a:xfrm xmlns:a="http://schemas.openxmlformats.org/drawingml/2006/main">
            <a:off x="685800" y="800100"/>
            <a:ext cx="10668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3375" b="1">
                <a:solidFill>
                  <a:srgbClr val="FFFFFF"/>
                </a:solidFill>
                <a:latin typeface="Bitstream Charter"/>
                <a:ea typeface="Bitstream Charter"/>
                <a:cs typeface="Bitstream Charter"/>
              </a:defRPr>
            </a:pPr>
            <a:r>
              <a:rPr sz="3375" b="1">
                <a:solidFill>
                  <a:srgbClr val="FFFFFF"/>
                </a:solidFill>
                <a:latin typeface="Bitstream Charter"/>
                <a:ea typeface="Bitstream Charter"/>
                <a:cs typeface="Bitstream Charter"/>
              </a:rPr>
              <a:t>Municipalities write their own story</a:t>
            </a:r>
          </a:p>
        </p:txBody>
      </p:sp>
      <p:sp>
        <p:nvSpPr>
          <p:cNvPr id="6" name="text">
            <a:extLst xmlns:a="http://schemas.openxmlformats.org/drawingml/2006/main">
              <a:ext uri="{FF2B5EF4-FFF2-40B4-BE49-F238E27FC236}">
                <a16:creationId xmlns:a16="http://schemas.microsoft.com/office/drawing/2014/main" id="{E33C48DA-36FA-404C-9320-004C51D968B7}"/>
              </a:ext>
            </a:extLst>
          </p:cNvPr>
          <p:cNvSpPr>
            <a:spLocks xmlns:a="http://schemas.openxmlformats.org/drawingml/2006/main" noGrp="1"/>
          </p:cNvSpPr>
          <p:nvPr/>
        </p:nvSpPr>
        <p:spPr>
          <a:xfrm xmlns:a="http://schemas.openxmlformats.org/drawingml/2006/main">
            <a:off x="685800" y="1924050"/>
            <a:ext cx="2381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875" b="1">
                <a:solidFill>
                  <a:srgbClr val="FFFFFF"/>
                </a:solidFill>
                <a:latin typeface="Bitstream Charter"/>
                <a:ea typeface="Bitstream Charter"/>
                <a:cs typeface="Bitstream Charter"/>
              </a:defRPr>
            </a:pPr>
            <a:r>
              <a:rPr sz="1875" b="1">
                <a:solidFill>
                  <a:srgbClr val="FFFFFF"/>
                </a:solidFill>
                <a:latin typeface="Bitstream Charter"/>
                <a:ea typeface="Bitstream Charter"/>
                <a:cs typeface="Bitstream Charter"/>
              </a:rPr>
              <a:t>Rural communities</a:t>
            </a:r>
          </a:p>
        </p:txBody>
      </p:sp>
      <p:sp>
        <p:nvSpPr>
          <p:cNvPr id="7" name="text">
            <a:extLst xmlns:a="http://schemas.openxmlformats.org/drawingml/2006/main">
              <a:ext uri="{FF2B5EF4-FFF2-40B4-BE49-F238E27FC236}">
                <a16:creationId xmlns:a16="http://schemas.microsoft.com/office/drawing/2014/main" id="{47F89581-FE2B-4515-9C84-C683BA066B1B}"/>
              </a:ext>
            </a:extLst>
          </p:cNvPr>
          <p:cNvSpPr>
            <a:spLocks xmlns:a="http://schemas.openxmlformats.org/drawingml/2006/main" noGrp="1"/>
          </p:cNvSpPr>
          <p:nvPr/>
        </p:nvSpPr>
        <p:spPr>
          <a:xfrm xmlns:a="http://schemas.openxmlformats.org/drawingml/2006/main">
            <a:off x="3352800" y="1924050"/>
            <a:ext cx="2095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875" b="1">
                <a:solidFill>
                  <a:srgbClr val="FFFFFF"/>
                </a:solidFill>
                <a:latin typeface="Bitstream Charter"/>
                <a:ea typeface="Bitstream Charter"/>
                <a:cs typeface="Bitstream Charter"/>
              </a:defRPr>
            </a:pPr>
            <a:r>
              <a:rPr sz="1875" b="1">
                <a:solidFill>
                  <a:srgbClr val="FFFFFF"/>
                </a:solidFill>
                <a:latin typeface="Bitstream Charter"/>
                <a:ea typeface="Bitstream Charter"/>
                <a:cs typeface="Bitstream Charter"/>
              </a:rPr>
              <a:t>Small towns</a:t>
            </a:r>
          </a:p>
        </p:txBody>
      </p:sp>
      <p:sp>
        <p:nvSpPr>
          <p:cNvPr id="8" name="text">
            <a:extLst xmlns:a="http://schemas.openxmlformats.org/drawingml/2006/main">
              <a:ext uri="{FF2B5EF4-FFF2-40B4-BE49-F238E27FC236}">
                <a16:creationId xmlns:a16="http://schemas.microsoft.com/office/drawing/2014/main" id="{3C73AAAF-1B3B-4DDB-BDE5-784A36D2E8B9}"/>
              </a:ext>
            </a:extLst>
          </p:cNvPr>
          <p:cNvSpPr>
            <a:spLocks xmlns:a="http://schemas.openxmlformats.org/drawingml/2006/main" noGrp="1"/>
          </p:cNvSpPr>
          <p:nvPr/>
        </p:nvSpPr>
        <p:spPr>
          <a:xfrm xmlns:a="http://schemas.openxmlformats.org/drawingml/2006/main">
            <a:off x="5734050" y="1924050"/>
            <a:ext cx="26193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626"/>
          </a:bodyPr>
          <a:lstStyle xmlns:a="http://schemas.openxmlformats.org/drawingml/2006/main"/>
          <a:p xmlns:a="http://schemas.openxmlformats.org/drawingml/2006/main">
            <a:pPr algn="l">
              <a:defRPr sz="1875" b="1">
                <a:solidFill>
                  <a:srgbClr val="FFFFFF"/>
                </a:solidFill>
                <a:latin typeface="Bitstream Charter"/>
                <a:ea typeface="Bitstream Charter"/>
                <a:cs typeface="Bitstream Charter"/>
              </a:defRPr>
            </a:pPr>
            <a:r>
              <a:rPr sz="1875" b="1">
                <a:solidFill>
                  <a:srgbClr val="FFFFFF"/>
                </a:solidFill>
                <a:latin typeface="Bitstream Charter"/>
                <a:ea typeface="Bitstream Charter"/>
                <a:cs typeface="Bitstream Charter"/>
              </a:rPr>
              <a:t>Regional municipalities</a:t>
            </a:r>
          </a:p>
        </p:txBody>
      </p:sp>
      <p:sp>
        <p:nvSpPr>
          <p:cNvPr id="9" name="text">
            <a:extLst xmlns:a="http://schemas.openxmlformats.org/drawingml/2006/main">
              <a:ext uri="{FF2B5EF4-FFF2-40B4-BE49-F238E27FC236}">
                <a16:creationId xmlns:a16="http://schemas.microsoft.com/office/drawing/2014/main" id="{55382A42-36A1-4986-BFEC-81D6FEA077E7}"/>
              </a:ext>
            </a:extLst>
          </p:cNvPr>
          <p:cNvSpPr>
            <a:spLocks xmlns:a="http://schemas.openxmlformats.org/drawingml/2006/main" noGrp="1"/>
          </p:cNvSpPr>
          <p:nvPr/>
        </p:nvSpPr>
        <p:spPr>
          <a:xfrm xmlns:a="http://schemas.openxmlformats.org/drawingml/2006/main">
            <a:off x="8705850" y="1924050"/>
            <a:ext cx="2667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875" b="1">
                <a:solidFill>
                  <a:srgbClr val="FFFFFF"/>
                </a:solidFill>
                <a:latin typeface="Bitstream Charter"/>
                <a:ea typeface="Bitstream Charter"/>
                <a:cs typeface="Bitstream Charter"/>
              </a:defRPr>
            </a:pPr>
            <a:r>
              <a:rPr sz="1875" b="1">
                <a:solidFill>
                  <a:srgbClr val="FFFFFF"/>
                </a:solidFill>
                <a:latin typeface="Bitstream Charter"/>
                <a:ea typeface="Bitstream Charter"/>
                <a:cs typeface="Bitstream Charter"/>
              </a:rPr>
              <a:t>Urban municipalities</a:t>
            </a:r>
          </a:p>
        </p:txBody>
      </p:sp>
      <p:sp>
        <p:nvSpPr>
          <p:cNvPr id="10" name="scale-line">
            <a:extLst xmlns:a="http://schemas.openxmlformats.org/drawingml/2006/main">
              <a:ext uri="{FF2B5EF4-FFF2-40B4-BE49-F238E27FC236}">
                <a16:creationId xmlns:a16="http://schemas.microsoft.com/office/drawing/2014/main" id="{E2242605-5D1F-48BA-90AF-F2779DE4EBC6}"/>
              </a:ext>
            </a:extLst>
          </p:cNvPr>
          <p:cNvSpPr>
            <a:spLocks xmlns:a="http://schemas.openxmlformats.org/drawingml/2006/main" noGrp="1"/>
          </p:cNvSpPr>
          <p:nvPr/>
        </p:nvSpPr>
        <p:spPr>
          <a:xfrm xmlns:a="http://schemas.openxmlformats.org/drawingml/2006/main">
            <a:off x="685800" y="2647950"/>
            <a:ext cx="10668000" cy="19050"/>
          </a:xfrm>
          <a:prstGeom xmlns:a="http://schemas.openxmlformats.org/drawingml/2006/main" prst="rect">
            <a:avLst/>
          </a:prstGeom>
          <a:solidFill xmlns:a="http://schemas.openxmlformats.org/drawingml/2006/main">
            <a:srgbClr val="D6A443"/>
          </a:solidFill>
          <a:ln xmlns:a="http://schemas.openxmlformats.org/drawingml/2006/main" w="0">
            <a:noFill/>
          </a:ln>
        </p:spPr>
      </p:sp>
      <p:sp>
        <p:nvSpPr>
          <p:cNvPr id="11" name="local-authorship">
            <a:extLst xmlns:a="http://schemas.openxmlformats.org/drawingml/2006/main">
              <a:ext uri="{FF2B5EF4-FFF2-40B4-BE49-F238E27FC236}">
                <a16:creationId xmlns:a16="http://schemas.microsoft.com/office/drawing/2014/main" id="{3FDC72DB-AD83-4D0C-8CD0-83C177117F41}"/>
              </a:ext>
            </a:extLst>
          </p:cNvPr>
          <p:cNvSpPr>
            <a:spLocks xmlns:a="http://schemas.openxmlformats.org/drawingml/2006/main" noGrp="1"/>
          </p:cNvSpPr>
          <p:nvPr/>
        </p:nvSpPr>
        <p:spPr>
          <a:xfrm xmlns:a="http://schemas.openxmlformats.org/drawingml/2006/main">
            <a:off x="685800" y="3105150"/>
            <a:ext cx="102870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2025" b="0">
                <a:solidFill>
                  <a:srgbClr val="FFFFFF"/>
                </a:solidFill>
                <a:latin typeface="Bitstream Charter"/>
                <a:ea typeface="Bitstream Charter"/>
                <a:cs typeface="Bitstream Charter"/>
              </a:defRPr>
            </a:pPr>
            <a:r>
              <a:rPr sz="2025" b="0">
                <a:solidFill>
                  <a:srgbClr val="FFFFFF"/>
                </a:solidFill>
                <a:latin typeface="Bitstream Charter"/>
                <a:ea typeface="Bitstream Charter"/>
                <a:cs typeface="Bitstream Charter"/>
              </a:rPr>
              <a:t>The architecture stays consistent. Local people, geography, resources, infrastructure, history, law and priorities shape the mix, scale, sequence and delivery vehicles.</a:t>
            </a:r>
          </a:p>
        </p:txBody>
      </p:sp>
      <p:sp>
        <p:nvSpPr>
          <p:cNvPr id="12" name="jurisdiction">
            <a:extLst xmlns:a="http://schemas.openxmlformats.org/drawingml/2006/main">
              <a:ext uri="{FF2B5EF4-FFF2-40B4-BE49-F238E27FC236}">
                <a16:creationId xmlns:a16="http://schemas.microsoft.com/office/drawing/2014/main" id="{FE43E7E7-09AF-4A51-809B-DA9549172714}"/>
              </a:ext>
            </a:extLst>
          </p:cNvPr>
          <p:cNvSpPr>
            <a:spLocks xmlns:a="http://schemas.openxmlformats.org/drawingml/2006/main" noGrp="1"/>
          </p:cNvSpPr>
          <p:nvPr/>
        </p:nvSpPr>
        <p:spPr>
          <a:xfrm xmlns:a="http://schemas.openxmlformats.org/drawingml/2006/main">
            <a:off x="685800" y="48577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D5E0E1"/>
                </a:solidFill>
                <a:latin typeface="Bitstream Charter"/>
                <a:ea typeface="Bitstream Charter"/>
                <a:cs typeface="Bitstream Charter"/>
              </a:defRPr>
            </a:pPr>
            <a:r>
              <a:rPr sz="1275" b="0">
                <a:solidFill>
                  <a:srgbClr val="D5E0E1"/>
                </a:solidFill>
                <a:latin typeface="Bitstream Charter"/>
                <a:ea typeface="Bitstream Charter"/>
                <a:cs typeface="Bitstream Charter"/>
              </a:rPr>
              <a:t>Municipalities develop local capacity within each field. Provincial and federal governments retain their legislative, regulatory and funding responsibilities. Indigenous rights, title, treaties and Crown consultation obligations remain fully applicable.</a:t>
            </a:r>
          </a:p>
        </p:txBody>
      </p:sp>
    </p:spTree>
    <p:extLst>
      <p:ext uri="{BB962C8B-B14F-4D97-AF65-F5344CB8AC3E}">
        <p14:creationId xmlns:p14="http://schemas.microsoft.com/office/powerpoint/2010/main" val="1950339791"/>
      </p:ext>
    </p:extLst>
  </p:cSld>
</p:sld>
</file>

<file path=ppt/slides/slide7.xml><?xml version="1.0" encoding="utf-8"?>
<p:sld xmlns:p="http://schemas.openxmlformats.org/presentationml/2006/main">
  <p:cSld>
    <p:bg>
      <p:bgPr>
        <a:solidFill xmlns:a="http://schemas.openxmlformats.org/drawingml/2006/main">
          <a:srgbClr val="FBFAF7"/>
        </a:solidFill>
      </p:bgPr>
    </p:bg>
    <p:spTree>
      <p:nvGrpSpPr>
        <p:cNvPr id="1" name=""/>
        <p:cNvGrpSpPr/>
        <p:nvPr/>
      </p:nvGrpSpPr>
      <p:grpSpPr>
        <a:xfrm xmlns:a="http://schemas.openxmlformats.org/drawingml/2006/main"/>
      </p:grpSpPr>
      <p:sp>
        <p:nvSpPr>
          <p:cNvPr id="15" name="copper-rule">
            <a:extLst xmlns:a="http://schemas.openxmlformats.org/drawingml/2006/main">
              <a:ext uri="{FF2B5EF4-FFF2-40B4-BE49-F238E27FC236}">
                <a16:creationId xmlns:a16="http://schemas.microsoft.com/office/drawing/2014/main" id="{995F0466-0143-419D-BD2D-2AD257DC0673}"/>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D6A443"/>
          </a:solidFill>
          <a:ln xmlns:a="http://schemas.openxmlformats.org/drawingml/2006/main" w="0">
            <a:noFill/>
          </a:ln>
        </p:spPr>
      </p:sp>
      <p:sp>
        <p:nvSpPr>
          <p:cNvPr id="2" name="footer-brand">
            <a:extLst xmlns:a="http://schemas.openxmlformats.org/drawingml/2006/main">
              <a:ext uri="{FF2B5EF4-FFF2-40B4-BE49-F238E27FC236}">
                <a16:creationId xmlns:a16="http://schemas.microsoft.com/office/drawing/2014/main" id="{8CC0A3C1-A358-424F-9E80-CEA6075D0B0C}"/>
              </a:ext>
            </a:extLst>
          </p:cNvPr>
          <p:cNvSpPr>
            <a:spLocks xmlns:a="http://schemas.openxmlformats.org/drawingml/2006/main" noGrp="1"/>
          </p:cNvSpPr>
          <p:nvPr/>
        </p:nvSpPr>
        <p:spPr>
          <a:xfrm xmlns:a="http://schemas.openxmlformats.org/drawingml/2006/main">
            <a:off x="685800" y="6448425"/>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63636"/>
          </a:bodyPr>
          <a:lstStyle xmlns:a="http://schemas.openxmlformats.org/drawingml/2006/main"/>
          <a:p xmlns:a="http://schemas.openxmlformats.org/drawingml/2006/main">
            <a:pPr algn="l">
              <a:defRPr sz="825" b="1">
                <a:solidFill>
                  <a:srgbClr val="5D6B72"/>
                </a:solidFill>
                <a:latin typeface="Bitstream Charter"/>
                <a:ea typeface="Bitstream Charter"/>
                <a:cs typeface="Bitstream Charter"/>
              </a:defRPr>
            </a:pPr>
            <a:r>
              <a:rPr sz="825" b="1">
                <a:solidFill>
                  <a:srgbClr val="5D6B72"/>
                </a:solidFill>
                <a:latin typeface="Bitstream Charter"/>
                <a:ea typeface="Bitstream Charter"/>
                <a:cs typeface="Bitstream Charter"/>
              </a:rPr>
              <a:t>CDMM</a:t>
            </a:r>
          </a:p>
        </p:txBody>
      </p:sp>
      <p:sp>
        <p:nvSpPr>
          <p:cNvPr id="3" name="page-number">
            <a:extLst xmlns:a="http://schemas.openxmlformats.org/drawingml/2006/main">
              <a:ext uri="{FF2B5EF4-FFF2-40B4-BE49-F238E27FC236}">
                <a16:creationId xmlns:a16="http://schemas.microsoft.com/office/drawing/2014/main" id="{F827421D-A900-4ED8-8E0D-3E8461E14A42}"/>
              </a:ext>
            </a:extLst>
          </p:cNvPr>
          <p:cNvSpPr>
            <a:spLocks xmlns:a="http://schemas.openxmlformats.org/drawingml/2006/main" noGrp="1"/>
          </p:cNvSpPr>
          <p:nvPr/>
        </p:nvSpPr>
        <p:spPr>
          <a:xfrm xmlns:a="http://schemas.openxmlformats.org/drawingml/2006/main">
            <a:off x="11049000" y="64484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63636"/>
          </a:bodyPr>
          <a:lstStyle xmlns:a="http://schemas.openxmlformats.org/drawingml/2006/main"/>
          <a:p xmlns:a="http://schemas.openxmlformats.org/drawingml/2006/main">
            <a:pPr algn="r">
              <a:defRPr sz="825" b="0">
                <a:solidFill>
                  <a:srgbClr val="5D6B72"/>
                </a:solidFill>
                <a:latin typeface="Bitstream Charter"/>
                <a:ea typeface="Bitstream Charter"/>
                <a:cs typeface="Bitstream Charter"/>
              </a:defRPr>
            </a:pPr>
            <a:r>
              <a:rPr sz="825" b="0">
                <a:solidFill>
                  <a:srgbClr val="5D6B72"/>
                </a:solidFill>
                <a:latin typeface="Bitstream Charter"/>
                <a:ea typeface="Bitstream Charter"/>
                <a:cs typeface="Bitstream Charter"/>
              </a:rPr>
              <a:t>07</a:t>
            </a:r>
          </a:p>
        </p:txBody>
      </p:sp>
      <p:sp>
        <p:nvSpPr>
          <p:cNvPr id="4" name="section-label">
            <a:extLst xmlns:a="http://schemas.openxmlformats.org/drawingml/2006/main">
              <a:ext uri="{FF2B5EF4-FFF2-40B4-BE49-F238E27FC236}">
                <a16:creationId xmlns:a16="http://schemas.microsoft.com/office/drawing/2014/main" id="{73270ECB-05BF-4AD4-B039-0BCCF7DF06DA}"/>
              </a:ext>
            </a:extLst>
          </p:cNvPr>
          <p:cNvSpPr>
            <a:spLocks xmlns:a="http://schemas.openxmlformats.org/drawingml/2006/main" noGrp="1"/>
          </p:cNvSpPr>
          <p:nvPr/>
        </p:nvSpPr>
        <p:spPr>
          <a:xfrm xmlns:a="http://schemas.openxmlformats.org/drawingml/2006/main">
            <a:off x="685800" y="457200"/>
            <a:ext cx="723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900" b="1">
                <a:solidFill>
                  <a:srgbClr val="BF7446"/>
                </a:solidFill>
                <a:latin typeface="Bitstream Charter"/>
                <a:ea typeface="Bitstream Charter"/>
                <a:cs typeface="Bitstream Charter"/>
              </a:defRPr>
            </a:pPr>
            <a:r>
              <a:rPr sz="900" b="1">
                <a:solidFill>
                  <a:srgbClr val="BF7446"/>
                </a:solidFill>
                <a:latin typeface="Bitstream Charter"/>
                <a:ea typeface="Bitstream Charter"/>
                <a:cs typeface="Bitstream Charter"/>
              </a:rPr>
              <a:t>CDMM ECONOMIC ARCHITECTURE</a:t>
            </a:r>
          </a:p>
        </p:txBody>
      </p:sp>
      <p:sp>
        <p:nvSpPr>
          <p:cNvPr id="5" name="slide-title">
            <a:extLst xmlns:a="http://schemas.openxmlformats.org/drawingml/2006/main">
              <a:ext uri="{FF2B5EF4-FFF2-40B4-BE49-F238E27FC236}">
                <a16:creationId xmlns:a16="http://schemas.microsoft.com/office/drawing/2014/main" id="{748220DF-F58C-4C7E-83E5-6B1AF8EBCFE5}"/>
              </a:ext>
            </a:extLst>
          </p:cNvPr>
          <p:cNvSpPr>
            <a:spLocks xmlns:a="http://schemas.openxmlformats.org/drawingml/2006/main" noGrp="1"/>
          </p:cNvSpPr>
          <p:nvPr/>
        </p:nvSpPr>
        <p:spPr>
          <a:xfrm xmlns:a="http://schemas.openxmlformats.org/drawingml/2006/main">
            <a:off x="685800" y="800100"/>
            <a:ext cx="10668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3375" b="1">
                <a:solidFill>
                  <a:srgbClr val="071927"/>
                </a:solidFill>
                <a:latin typeface="Bitstream Charter"/>
                <a:ea typeface="Bitstream Charter"/>
                <a:cs typeface="Bitstream Charter"/>
              </a:defRPr>
            </a:pPr>
            <a:r>
              <a:rPr sz="3375" b="1">
                <a:solidFill>
                  <a:srgbClr val="071927"/>
                </a:solidFill>
                <a:latin typeface="Bitstream Charter"/>
                <a:ea typeface="Bitstream Charter"/>
                <a:cs typeface="Bitstream Charter"/>
              </a:rPr>
              <a:t>Invest in Ourselves</a:t>
            </a:r>
          </a:p>
        </p:txBody>
      </p:sp>
      <p:sp>
        <p:nvSpPr>
          <p:cNvPr id="6" name="text">
            <a:extLst xmlns:a="http://schemas.openxmlformats.org/drawingml/2006/main">
              <a:ext uri="{FF2B5EF4-FFF2-40B4-BE49-F238E27FC236}">
                <a16:creationId xmlns:a16="http://schemas.microsoft.com/office/drawing/2014/main" id="{8116B4DD-8490-42F0-8B90-FD8D2050CDBB}"/>
              </a:ext>
            </a:extLst>
          </p:cNvPr>
          <p:cNvSpPr>
            <a:spLocks xmlns:a="http://schemas.openxmlformats.org/drawingml/2006/main" noGrp="1"/>
          </p:cNvSpPr>
          <p:nvPr/>
        </p:nvSpPr>
        <p:spPr>
          <a:xfrm xmlns:a="http://schemas.openxmlformats.org/drawingml/2006/main">
            <a:off x="685800" y="1905000"/>
            <a:ext cx="25241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2025" b="1">
                <a:solidFill>
                  <a:srgbClr val="071927"/>
                </a:solidFill>
                <a:latin typeface="Bitstream Charter"/>
                <a:ea typeface="Bitstream Charter"/>
                <a:cs typeface="Bitstream Charter"/>
              </a:defRPr>
            </a:pPr>
            <a:r>
              <a:rPr sz="2025" b="1">
                <a:solidFill>
                  <a:srgbClr val="071927"/>
                </a:solidFill>
                <a:latin typeface="Bitstream Charter"/>
                <a:ea typeface="Bitstream Charter"/>
                <a:cs typeface="Bitstream Charter"/>
              </a:rPr>
              <a:t>Municipal capacity</a:t>
            </a:r>
          </a:p>
        </p:txBody>
      </p:sp>
      <p:sp>
        <p:nvSpPr>
          <p:cNvPr id="7" name="text">
            <a:extLst xmlns:a="http://schemas.openxmlformats.org/drawingml/2006/main">
              <a:ext uri="{FF2B5EF4-FFF2-40B4-BE49-F238E27FC236}">
                <a16:creationId xmlns:a16="http://schemas.microsoft.com/office/drawing/2014/main" id="{FDBF7B84-C1D0-40CA-AD5E-6AB47759014D}"/>
              </a:ext>
            </a:extLst>
          </p:cNvPr>
          <p:cNvSpPr>
            <a:spLocks xmlns:a="http://schemas.openxmlformats.org/drawingml/2006/main" noGrp="1"/>
          </p:cNvSpPr>
          <p:nvPr/>
        </p:nvSpPr>
        <p:spPr>
          <a:xfrm xmlns:a="http://schemas.openxmlformats.org/drawingml/2006/main">
            <a:off x="3476625" y="1905000"/>
            <a:ext cx="2381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2025" b="1">
                <a:solidFill>
                  <a:srgbClr val="071927"/>
                </a:solidFill>
                <a:latin typeface="Bitstream Charter"/>
                <a:ea typeface="Bitstream Charter"/>
                <a:cs typeface="Bitstream Charter"/>
              </a:defRPr>
            </a:pPr>
            <a:r>
              <a:rPr sz="2025" b="1">
                <a:solidFill>
                  <a:srgbClr val="071927"/>
                </a:solidFill>
                <a:latin typeface="Bitstream Charter"/>
                <a:ea typeface="Bitstream Charter"/>
                <a:cs typeface="Bitstream Charter"/>
              </a:rPr>
              <a:t>Productive assets</a:t>
            </a:r>
          </a:p>
        </p:txBody>
      </p:sp>
      <p:sp>
        <p:nvSpPr>
          <p:cNvPr id="8" name="text">
            <a:extLst xmlns:a="http://schemas.openxmlformats.org/drawingml/2006/main">
              <a:ext uri="{FF2B5EF4-FFF2-40B4-BE49-F238E27FC236}">
                <a16:creationId xmlns:a16="http://schemas.microsoft.com/office/drawing/2014/main" id="{5142A398-13F7-4A82-9BEA-5A394C174904}"/>
              </a:ext>
            </a:extLst>
          </p:cNvPr>
          <p:cNvSpPr>
            <a:spLocks xmlns:a="http://schemas.openxmlformats.org/drawingml/2006/main" noGrp="1"/>
          </p:cNvSpPr>
          <p:nvPr/>
        </p:nvSpPr>
        <p:spPr>
          <a:xfrm xmlns:a="http://schemas.openxmlformats.org/drawingml/2006/main">
            <a:off x="6191250" y="1905000"/>
            <a:ext cx="2476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2025" b="1">
                <a:solidFill>
                  <a:srgbClr val="071927"/>
                </a:solidFill>
                <a:latin typeface="Bitstream Charter"/>
                <a:ea typeface="Bitstream Charter"/>
                <a:cs typeface="Bitstream Charter"/>
              </a:defRPr>
            </a:pPr>
            <a:r>
              <a:rPr sz="2025" b="1">
                <a:solidFill>
                  <a:srgbClr val="071927"/>
                </a:solidFill>
                <a:latin typeface="Bitstream Charter"/>
                <a:ea typeface="Bitstream Charter"/>
                <a:cs typeface="Bitstream Charter"/>
              </a:rPr>
              <a:t>Local participation</a:t>
            </a:r>
          </a:p>
        </p:txBody>
      </p:sp>
      <p:sp>
        <p:nvSpPr>
          <p:cNvPr id="9" name="text">
            <a:extLst xmlns:a="http://schemas.openxmlformats.org/drawingml/2006/main">
              <a:ext uri="{FF2B5EF4-FFF2-40B4-BE49-F238E27FC236}">
                <a16:creationId xmlns:a16="http://schemas.microsoft.com/office/drawing/2014/main" id="{7DBE39B8-2C1E-4A15-8322-53121A17AF2A}"/>
              </a:ext>
            </a:extLst>
          </p:cNvPr>
          <p:cNvSpPr>
            <a:spLocks xmlns:a="http://schemas.openxmlformats.org/drawingml/2006/main" noGrp="1"/>
          </p:cNvSpPr>
          <p:nvPr/>
        </p:nvSpPr>
        <p:spPr>
          <a:xfrm xmlns:a="http://schemas.openxmlformats.org/drawingml/2006/main">
            <a:off x="9048750" y="1905000"/>
            <a:ext cx="2095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2025" b="1">
                <a:solidFill>
                  <a:srgbClr val="071927"/>
                </a:solidFill>
                <a:latin typeface="Bitstream Charter"/>
                <a:ea typeface="Bitstream Charter"/>
                <a:cs typeface="Bitstream Charter"/>
              </a:defRPr>
            </a:pPr>
            <a:r>
              <a:rPr sz="2025" b="1">
                <a:solidFill>
                  <a:srgbClr val="071927"/>
                </a:solidFill>
                <a:latin typeface="Bitstream Charter"/>
                <a:ea typeface="Bitstream Charter"/>
                <a:cs typeface="Bitstream Charter"/>
              </a:rPr>
              <a:t>Reinvestment</a:t>
            </a:r>
          </a:p>
        </p:txBody>
      </p:sp>
      <p:sp>
        <p:nvSpPr>
          <p:cNvPr id="10" name="economic-line">
            <a:extLst xmlns:a="http://schemas.openxmlformats.org/drawingml/2006/main">
              <a:ext uri="{FF2B5EF4-FFF2-40B4-BE49-F238E27FC236}">
                <a16:creationId xmlns:a16="http://schemas.microsoft.com/office/drawing/2014/main" id="{FFD1BA83-3C27-4F7F-888F-17F007EB2F5B}"/>
              </a:ext>
            </a:extLst>
          </p:cNvPr>
          <p:cNvSpPr>
            <a:spLocks xmlns:a="http://schemas.openxmlformats.org/drawingml/2006/main" noGrp="1"/>
          </p:cNvSpPr>
          <p:nvPr/>
        </p:nvSpPr>
        <p:spPr>
          <a:xfrm xmlns:a="http://schemas.openxmlformats.org/drawingml/2006/main">
            <a:off x="685800" y="2552700"/>
            <a:ext cx="10429875" cy="47625"/>
          </a:xfrm>
          <a:prstGeom xmlns:a="http://schemas.openxmlformats.org/drawingml/2006/main" prst="rect">
            <a:avLst/>
          </a:prstGeom>
          <a:solidFill xmlns:a="http://schemas.openxmlformats.org/drawingml/2006/main">
            <a:srgbClr val="D6A443"/>
          </a:solidFill>
          <a:ln xmlns:a="http://schemas.openxmlformats.org/drawingml/2006/main" w="0">
            <a:noFill/>
          </a:ln>
        </p:spPr>
      </p:sp>
      <p:sp>
        <p:nvSpPr>
          <p:cNvPr id="11" name="economic-copy">
            <a:extLst xmlns:a="http://schemas.openxmlformats.org/drawingml/2006/main">
              <a:ext uri="{FF2B5EF4-FFF2-40B4-BE49-F238E27FC236}">
                <a16:creationId xmlns:a16="http://schemas.microsoft.com/office/drawing/2014/main" id="{AAD6807D-1AEE-42CE-96A7-2EC3FB296B58}"/>
              </a:ext>
            </a:extLst>
          </p:cNvPr>
          <p:cNvSpPr>
            <a:spLocks xmlns:a="http://schemas.openxmlformats.org/drawingml/2006/main" noGrp="1"/>
          </p:cNvSpPr>
          <p:nvPr/>
        </p:nvSpPr>
        <p:spPr>
          <a:xfrm xmlns:a="http://schemas.openxmlformats.org/drawingml/2006/main">
            <a:off x="685800" y="3086100"/>
            <a:ext cx="6667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875" b="0">
                <a:solidFill>
                  <a:srgbClr val="19303D"/>
                </a:solidFill>
                <a:latin typeface="Bitstream Charter"/>
                <a:ea typeface="Bitstream Charter"/>
                <a:cs typeface="Bitstream Charter"/>
              </a:defRPr>
            </a:pPr>
            <a:r>
              <a:rPr sz="1875" b="0">
                <a:solidFill>
                  <a:srgbClr val="19303D"/>
                </a:solidFill>
                <a:latin typeface="Bitstream Charter"/>
                <a:ea typeface="Bitstream Charter"/>
                <a:cs typeface="Bitstream Charter"/>
              </a:rPr>
              <a:t>Municipal enterprises, strategic land, procurement, wages, supplier relationships and community assets can influence how value moves through a place.</a:t>
            </a:r>
          </a:p>
        </p:txBody>
      </p:sp>
      <p:sp>
        <p:nvSpPr>
          <p:cNvPr id="12" name="wealth-title">
            <a:extLst xmlns:a="http://schemas.openxmlformats.org/drawingml/2006/main">
              <a:ext uri="{FF2B5EF4-FFF2-40B4-BE49-F238E27FC236}">
                <a16:creationId xmlns:a16="http://schemas.microsoft.com/office/drawing/2014/main" id="{DD01233C-108A-4F1D-9F4B-B1E223F16091}"/>
              </a:ext>
            </a:extLst>
          </p:cNvPr>
          <p:cNvSpPr>
            <a:spLocks xmlns:a="http://schemas.openxmlformats.org/drawingml/2006/main" noGrp="1"/>
          </p:cNvSpPr>
          <p:nvPr/>
        </p:nvSpPr>
        <p:spPr>
          <a:xfrm xmlns:a="http://schemas.openxmlformats.org/drawingml/2006/main">
            <a:off x="8048625" y="3086100"/>
            <a:ext cx="304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7681"/>
          </a:bodyPr>
          <a:lstStyle xmlns:a="http://schemas.openxmlformats.org/drawingml/2006/main"/>
          <a:p xmlns:a="http://schemas.openxmlformats.org/drawingml/2006/main">
            <a:pPr algn="l">
              <a:defRPr sz="1725" b="1">
                <a:solidFill>
                  <a:srgbClr val="BF7446"/>
                </a:solidFill>
                <a:latin typeface="Bitstream Charter"/>
                <a:ea typeface="Bitstream Charter"/>
                <a:cs typeface="Bitstream Charter"/>
              </a:defRPr>
            </a:pPr>
            <a:r>
              <a:rPr sz="1725" b="1">
                <a:solidFill>
                  <a:srgbClr val="BF7446"/>
                </a:solidFill>
                <a:latin typeface="Bitstream Charter"/>
                <a:ea typeface="Bitstream Charter"/>
                <a:cs typeface="Bitstream Charter"/>
              </a:rPr>
              <a:t>Local wealth circulation remains measurable</a:t>
            </a:r>
          </a:p>
        </p:txBody>
      </p:sp>
      <p:sp>
        <p:nvSpPr>
          <p:cNvPr id="13" name="wealth-measures">
            <a:extLst xmlns:a="http://schemas.openxmlformats.org/drawingml/2006/main">
              <a:ext uri="{FF2B5EF4-FFF2-40B4-BE49-F238E27FC236}">
                <a16:creationId xmlns:a16="http://schemas.microsoft.com/office/drawing/2014/main" id="{FFF2D19B-9A38-40A3-B29D-2BBF23C3A2A9}"/>
              </a:ext>
            </a:extLst>
          </p:cNvPr>
          <p:cNvSpPr>
            <a:spLocks xmlns:a="http://schemas.openxmlformats.org/drawingml/2006/main" noGrp="1"/>
          </p:cNvSpPr>
          <p:nvPr/>
        </p:nvSpPr>
        <p:spPr>
          <a:xfrm xmlns:a="http://schemas.openxmlformats.org/drawingml/2006/main">
            <a:off x="8048625" y="3867150"/>
            <a:ext cx="3048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350" b="0">
                <a:solidFill>
                  <a:srgbClr val="5D6B72"/>
                </a:solidFill>
                <a:latin typeface="Bitstream Charter"/>
                <a:ea typeface="Bitstream Charter"/>
                <a:cs typeface="Bitstream Charter"/>
              </a:defRPr>
            </a:pPr>
            <a:r>
              <a:rPr sz="1350" b="0">
                <a:solidFill>
                  <a:srgbClr val="5D6B72"/>
                </a:solidFill>
                <a:latin typeface="Bitstream Charter"/>
                <a:ea typeface="Bitstream Charter"/>
                <a:cs typeface="Bitstream Charter"/>
              </a:rPr>
              <a:t>Track household costs, contracts, imports, leakage, debt service, operating results and renewal needs.</a:t>
            </a:r>
          </a:p>
        </p:txBody>
      </p:sp>
      <p:sp>
        <p:nvSpPr>
          <p:cNvPr id="14" name="bank-boundary">
            <a:extLst xmlns:a="http://schemas.openxmlformats.org/drawingml/2006/main">
              <a:ext uri="{FF2B5EF4-FFF2-40B4-BE49-F238E27FC236}">
                <a16:creationId xmlns:a16="http://schemas.microsoft.com/office/drawing/2014/main" id="{34D189E0-546E-4B7B-A870-D0385122B1D3}"/>
              </a:ext>
            </a:extLst>
          </p:cNvPr>
          <p:cNvSpPr>
            <a:spLocks xmlns:a="http://schemas.openxmlformats.org/drawingml/2006/main" noGrp="1"/>
          </p:cNvSpPr>
          <p:nvPr/>
        </p:nvSpPr>
        <p:spPr>
          <a:xfrm xmlns:a="http://schemas.openxmlformats.org/drawingml/2006/main">
            <a:off x="685800" y="5267325"/>
            <a:ext cx="10382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5D6B72"/>
                </a:solidFill>
                <a:latin typeface="Bitstream Charter"/>
                <a:ea typeface="Bitstream Charter"/>
                <a:cs typeface="Bitstream Charter"/>
              </a:defRPr>
            </a:pPr>
            <a:r>
              <a:rPr sz="1275" b="0">
                <a:solidFill>
                  <a:srgbClr val="5D6B72"/>
                </a:solidFill>
                <a:latin typeface="Bitstream Charter"/>
                <a:ea typeface="Bitstream Charter"/>
                <a:cs typeface="Bitstream Charter"/>
              </a:rPr>
              <a:t>The municipal bank concept remains a financing component for legal and feasibility analysis. It is not a tenth Autonomy.</a:t>
            </a:r>
          </a:p>
        </p:txBody>
      </p:sp>
    </p:spTree>
    <p:extLst>
      <p:ext uri="{BB962C8B-B14F-4D97-AF65-F5344CB8AC3E}">
        <p14:creationId xmlns:p14="http://schemas.microsoft.com/office/powerpoint/2010/main" val="1411050785"/>
      </p:ext>
    </p:extLst>
  </p:cSld>
</p:sld>
</file>

<file path=ppt/slides/slide8.xml><?xml version="1.0" encoding="utf-8"?>
<p:sld xmlns:p="http://schemas.openxmlformats.org/presentationml/2006/main">
  <p:cSld>
    <p:bg>
      <p:bgPr>
        <a:solidFill xmlns:a="http://schemas.openxmlformats.org/drawingml/2006/main">
          <a:srgbClr val="F4EFE5"/>
        </a:solidFill>
      </p:bgPr>
    </p:bg>
    <p:spTree>
      <p:nvGrpSpPr>
        <p:cNvPr id="1" name=""/>
        <p:cNvGrpSpPr/>
        <p:nvPr/>
      </p:nvGrpSpPr>
      <p:grpSpPr>
        <a:xfrm xmlns:a="http://schemas.openxmlformats.org/drawingml/2006/main"/>
      </p:grpSpPr>
      <p:sp>
        <p:nvSpPr>
          <p:cNvPr id="12" name="copper-rule">
            <a:extLst xmlns:a="http://schemas.openxmlformats.org/drawingml/2006/main">
              <a:ext uri="{FF2B5EF4-FFF2-40B4-BE49-F238E27FC236}">
                <a16:creationId xmlns:a16="http://schemas.microsoft.com/office/drawing/2014/main" id="{FFA6EFD9-46BD-4F52-A6EC-01EC2ABE01A8}"/>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D6A443"/>
          </a:solidFill>
          <a:ln xmlns:a="http://schemas.openxmlformats.org/drawingml/2006/main" w="0">
            <a:noFill/>
          </a:ln>
        </p:spPr>
      </p:sp>
      <p:sp>
        <p:nvSpPr>
          <p:cNvPr id="2" name="footer-brand">
            <a:extLst xmlns:a="http://schemas.openxmlformats.org/drawingml/2006/main">
              <a:ext uri="{FF2B5EF4-FFF2-40B4-BE49-F238E27FC236}">
                <a16:creationId xmlns:a16="http://schemas.microsoft.com/office/drawing/2014/main" id="{7F67991E-8C2D-401C-B00E-57C60C012650}"/>
              </a:ext>
            </a:extLst>
          </p:cNvPr>
          <p:cNvSpPr>
            <a:spLocks xmlns:a="http://schemas.openxmlformats.org/drawingml/2006/main" noGrp="1"/>
          </p:cNvSpPr>
          <p:nvPr/>
        </p:nvSpPr>
        <p:spPr>
          <a:xfrm xmlns:a="http://schemas.openxmlformats.org/drawingml/2006/main">
            <a:off x="685800" y="6448425"/>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63636"/>
          </a:bodyPr>
          <a:lstStyle xmlns:a="http://schemas.openxmlformats.org/drawingml/2006/main"/>
          <a:p xmlns:a="http://schemas.openxmlformats.org/drawingml/2006/main">
            <a:pPr algn="l">
              <a:defRPr sz="825" b="1">
                <a:solidFill>
                  <a:srgbClr val="5D6B72"/>
                </a:solidFill>
                <a:latin typeface="Bitstream Charter"/>
                <a:ea typeface="Bitstream Charter"/>
                <a:cs typeface="Bitstream Charter"/>
              </a:defRPr>
            </a:pPr>
            <a:r>
              <a:rPr sz="825" b="1">
                <a:solidFill>
                  <a:srgbClr val="5D6B72"/>
                </a:solidFill>
                <a:latin typeface="Bitstream Charter"/>
                <a:ea typeface="Bitstream Charter"/>
                <a:cs typeface="Bitstream Charter"/>
              </a:rPr>
              <a:t>CDMM</a:t>
            </a:r>
          </a:p>
        </p:txBody>
      </p:sp>
      <p:sp>
        <p:nvSpPr>
          <p:cNvPr id="3" name="page-number">
            <a:extLst xmlns:a="http://schemas.openxmlformats.org/drawingml/2006/main">
              <a:ext uri="{FF2B5EF4-FFF2-40B4-BE49-F238E27FC236}">
                <a16:creationId xmlns:a16="http://schemas.microsoft.com/office/drawing/2014/main" id="{2F12DCBA-86F2-4057-9813-8843F1101023}"/>
              </a:ext>
            </a:extLst>
          </p:cNvPr>
          <p:cNvSpPr>
            <a:spLocks xmlns:a="http://schemas.openxmlformats.org/drawingml/2006/main" noGrp="1"/>
          </p:cNvSpPr>
          <p:nvPr/>
        </p:nvSpPr>
        <p:spPr>
          <a:xfrm xmlns:a="http://schemas.openxmlformats.org/drawingml/2006/main">
            <a:off x="11049000" y="64484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63636"/>
          </a:bodyPr>
          <a:lstStyle xmlns:a="http://schemas.openxmlformats.org/drawingml/2006/main"/>
          <a:p xmlns:a="http://schemas.openxmlformats.org/drawingml/2006/main">
            <a:pPr algn="r">
              <a:defRPr sz="825" b="0">
                <a:solidFill>
                  <a:srgbClr val="5D6B72"/>
                </a:solidFill>
                <a:latin typeface="Bitstream Charter"/>
                <a:ea typeface="Bitstream Charter"/>
                <a:cs typeface="Bitstream Charter"/>
              </a:defRPr>
            </a:pPr>
            <a:r>
              <a:rPr sz="825" b="0">
                <a:solidFill>
                  <a:srgbClr val="5D6B72"/>
                </a:solidFill>
                <a:latin typeface="Bitstream Charter"/>
                <a:ea typeface="Bitstream Charter"/>
                <a:cs typeface="Bitstream Charter"/>
              </a:rPr>
              <a:t>08</a:t>
            </a:r>
          </a:p>
        </p:txBody>
      </p:sp>
      <p:sp>
        <p:nvSpPr>
          <p:cNvPr id="4" name="section-label">
            <a:extLst xmlns:a="http://schemas.openxmlformats.org/drawingml/2006/main">
              <a:ext uri="{FF2B5EF4-FFF2-40B4-BE49-F238E27FC236}">
                <a16:creationId xmlns:a16="http://schemas.microsoft.com/office/drawing/2014/main" id="{55067D5D-530C-4C89-AC8E-46DE3ED4D761}"/>
              </a:ext>
            </a:extLst>
          </p:cNvPr>
          <p:cNvSpPr>
            <a:spLocks xmlns:a="http://schemas.openxmlformats.org/drawingml/2006/main" noGrp="1"/>
          </p:cNvSpPr>
          <p:nvPr/>
        </p:nvSpPr>
        <p:spPr>
          <a:xfrm xmlns:a="http://schemas.openxmlformats.org/drawingml/2006/main">
            <a:off x="685800" y="457200"/>
            <a:ext cx="723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900" b="1">
                <a:solidFill>
                  <a:srgbClr val="BF7446"/>
                </a:solidFill>
                <a:latin typeface="Bitstream Charter"/>
                <a:ea typeface="Bitstream Charter"/>
                <a:cs typeface="Bitstream Charter"/>
              </a:defRPr>
            </a:pPr>
            <a:r>
              <a:rPr sz="900" b="1">
                <a:solidFill>
                  <a:srgbClr val="BF7446"/>
                </a:solidFill>
                <a:latin typeface="Bitstream Charter"/>
                <a:ea typeface="Bitstream Charter"/>
                <a:cs typeface="Bitstream Charter"/>
              </a:rPr>
              <a:t>GOVERNANCE ACROSS GENERATIONS</a:t>
            </a:r>
          </a:p>
        </p:txBody>
      </p:sp>
      <p:sp>
        <p:nvSpPr>
          <p:cNvPr id="5" name="slide-title">
            <a:extLst xmlns:a="http://schemas.openxmlformats.org/drawingml/2006/main">
              <a:ext uri="{FF2B5EF4-FFF2-40B4-BE49-F238E27FC236}">
                <a16:creationId xmlns:a16="http://schemas.microsoft.com/office/drawing/2014/main" id="{84324D1C-D448-4843-8523-9B0A97C7AB61}"/>
              </a:ext>
            </a:extLst>
          </p:cNvPr>
          <p:cNvSpPr>
            <a:spLocks xmlns:a="http://schemas.openxmlformats.org/drawingml/2006/main" noGrp="1"/>
          </p:cNvSpPr>
          <p:nvPr/>
        </p:nvSpPr>
        <p:spPr>
          <a:xfrm xmlns:a="http://schemas.openxmlformats.org/drawingml/2006/main">
            <a:off x="685800" y="800100"/>
            <a:ext cx="10668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3375" b="1">
                <a:solidFill>
                  <a:srgbClr val="071927"/>
                </a:solidFill>
                <a:latin typeface="Bitstream Charter"/>
                <a:ea typeface="Bitstream Charter"/>
                <a:cs typeface="Bitstream Charter"/>
              </a:defRPr>
            </a:pPr>
            <a:r>
              <a:rPr sz="3375" b="1">
                <a:solidFill>
                  <a:srgbClr val="071927"/>
                </a:solidFill>
                <a:latin typeface="Bitstream Charter"/>
                <a:ea typeface="Bitstream Charter"/>
                <a:cs typeface="Bitstream Charter"/>
              </a:rPr>
              <a:t>Voice, accountability and inheritance</a:t>
            </a:r>
          </a:p>
        </p:txBody>
      </p:sp>
      <p:sp>
        <p:nvSpPr>
          <p:cNvPr id="6" name="voice-principle">
            <a:extLst xmlns:a="http://schemas.openxmlformats.org/drawingml/2006/main">
              <a:ext uri="{FF2B5EF4-FFF2-40B4-BE49-F238E27FC236}">
                <a16:creationId xmlns:a16="http://schemas.microsoft.com/office/drawing/2014/main" id="{38A980F7-B812-45C2-8EB4-69AC83BE8049}"/>
              </a:ext>
            </a:extLst>
          </p:cNvPr>
          <p:cNvSpPr>
            <a:spLocks xmlns:a="http://schemas.openxmlformats.org/drawingml/2006/main" noGrp="1"/>
          </p:cNvSpPr>
          <p:nvPr/>
        </p:nvSpPr>
        <p:spPr>
          <a:xfrm xmlns:a="http://schemas.openxmlformats.org/drawingml/2006/main">
            <a:off x="685800" y="1828800"/>
            <a:ext cx="49530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2325" b="1">
                <a:solidFill>
                  <a:srgbClr val="071927"/>
                </a:solidFill>
                <a:latin typeface="Bitstream Charter"/>
                <a:ea typeface="Bitstream Charter"/>
                <a:cs typeface="Bitstream Charter"/>
              </a:defRPr>
            </a:pPr>
            <a:r>
              <a:rPr sz="2325" b="1">
                <a:solidFill>
                  <a:srgbClr val="071927"/>
                </a:solidFill>
                <a:latin typeface="Bitstream Charter"/>
                <a:ea typeface="Bitstream Charter"/>
                <a:cs typeface="Bitstream Charter"/>
              </a:rPr>
              <a:t>Being heard is not the end of the process. Being taken seriously is.</a:t>
            </a:r>
          </a:p>
        </p:txBody>
      </p:sp>
      <p:sp>
        <p:nvSpPr>
          <p:cNvPr id="7" name="voice-path">
            <a:extLst xmlns:a="http://schemas.openxmlformats.org/drawingml/2006/main">
              <a:ext uri="{FF2B5EF4-FFF2-40B4-BE49-F238E27FC236}">
                <a16:creationId xmlns:a16="http://schemas.microsoft.com/office/drawing/2014/main" id="{78E897FC-2DA3-4DCF-929C-3C3E3EB68A4C}"/>
              </a:ext>
            </a:extLst>
          </p:cNvPr>
          <p:cNvSpPr>
            <a:spLocks xmlns:a="http://schemas.openxmlformats.org/drawingml/2006/main" noGrp="1"/>
          </p:cNvSpPr>
          <p:nvPr/>
        </p:nvSpPr>
        <p:spPr>
          <a:xfrm xmlns:a="http://schemas.openxmlformats.org/drawingml/2006/main">
            <a:off x="685800" y="3371850"/>
            <a:ext cx="26670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575" b="1">
                <a:solidFill>
                  <a:srgbClr val="BF7446"/>
                </a:solidFill>
                <a:latin typeface="Bitstream Charter"/>
                <a:ea typeface="Bitstream Charter"/>
                <a:cs typeface="Bitstream Charter"/>
              </a:defRPr>
            </a:pPr>
            <a:r>
              <a:rPr sz="1575" b="1">
                <a:solidFill>
                  <a:srgbClr val="BF7446"/>
                </a:solidFill>
                <a:latin typeface="Bitstream Charter"/>
                <a:ea typeface="Bitstream Charter"/>
                <a:cs typeface="Bitstream Charter"/>
              </a:rPr>
              <a:t>Voice</a:t>
            </a:r>
          </a:p>
          <a:p xmlns:a="http://schemas.openxmlformats.org/drawingml/2006/main">
            <a:pPr algn="l">
              <a:defRPr sz="1575" b="1">
                <a:solidFill>
                  <a:srgbClr val="BF7446"/>
                </a:solidFill>
                <a:latin typeface="Bitstream Charter"/>
                <a:ea typeface="Bitstream Charter"/>
                <a:cs typeface="Bitstream Charter"/>
              </a:defRPr>
            </a:pPr>
            <a:r>
              <a:rPr sz="1575" b="1">
                <a:solidFill>
                  <a:srgbClr val="BF7446"/>
                </a:solidFill>
                <a:latin typeface="Bitstream Charter"/>
                <a:ea typeface="Bitstream Charter"/>
                <a:cs typeface="Bitstream Charter"/>
              </a:rPr>
              <a:t>Response</a:t>
            </a:r>
          </a:p>
          <a:p xmlns:a="http://schemas.openxmlformats.org/drawingml/2006/main">
            <a:pPr algn="l">
              <a:defRPr sz="1575" b="1">
                <a:solidFill>
                  <a:srgbClr val="BF7446"/>
                </a:solidFill>
                <a:latin typeface="Bitstream Charter"/>
                <a:ea typeface="Bitstream Charter"/>
                <a:cs typeface="Bitstream Charter"/>
              </a:defRPr>
            </a:pPr>
            <a:r>
              <a:rPr sz="1575" b="1">
                <a:solidFill>
                  <a:srgbClr val="BF7446"/>
                </a:solidFill>
                <a:latin typeface="Bitstream Charter"/>
                <a:ea typeface="Bitstream Charter"/>
                <a:cs typeface="Bitstream Charter"/>
              </a:rPr>
              <a:t>Representation</a:t>
            </a:r>
          </a:p>
          <a:p xmlns:a="http://schemas.openxmlformats.org/drawingml/2006/main">
            <a:pPr algn="l">
              <a:defRPr sz="1575" b="1">
                <a:solidFill>
                  <a:srgbClr val="BF7446"/>
                </a:solidFill>
                <a:latin typeface="Bitstream Charter"/>
                <a:ea typeface="Bitstream Charter"/>
                <a:cs typeface="Bitstream Charter"/>
              </a:defRPr>
            </a:pPr>
            <a:r>
              <a:rPr sz="1575" b="1">
                <a:solidFill>
                  <a:srgbClr val="BF7446"/>
                </a:solidFill>
                <a:latin typeface="Bitstream Charter"/>
                <a:ea typeface="Bitstream Charter"/>
                <a:cs typeface="Bitstream Charter"/>
              </a:rPr>
              <a:t>Escalation</a:t>
            </a:r>
          </a:p>
          <a:p xmlns:a="http://schemas.openxmlformats.org/drawingml/2006/main">
            <a:pPr algn="l">
              <a:defRPr sz="1575" b="1">
                <a:solidFill>
                  <a:srgbClr val="BF7446"/>
                </a:solidFill>
                <a:latin typeface="Bitstream Charter"/>
                <a:ea typeface="Bitstream Charter"/>
                <a:cs typeface="Bitstream Charter"/>
              </a:defRPr>
            </a:pPr>
            <a:r>
              <a:rPr sz="1575" b="1">
                <a:solidFill>
                  <a:srgbClr val="BF7446"/>
                </a:solidFill>
                <a:latin typeface="Bitstream Charter"/>
                <a:ea typeface="Bitstream Charter"/>
                <a:cs typeface="Bitstream Charter"/>
              </a:rPr>
              <a:t>Accountability</a:t>
            </a:r>
          </a:p>
          <a:p xmlns:a="http://schemas.openxmlformats.org/drawingml/2006/main">
            <a:pPr algn="l">
              <a:defRPr sz="1575" b="1">
                <a:solidFill>
                  <a:srgbClr val="BF7446"/>
                </a:solidFill>
                <a:latin typeface="Bitstream Charter"/>
                <a:ea typeface="Bitstream Charter"/>
                <a:cs typeface="Bitstream Charter"/>
              </a:defRPr>
            </a:pPr>
            <a:r>
              <a:rPr sz="1575" b="1">
                <a:solidFill>
                  <a:srgbClr val="BF7446"/>
                </a:solidFill>
                <a:latin typeface="Bitstream Charter"/>
                <a:ea typeface="Bitstream Charter"/>
                <a:cs typeface="Bitstream Charter"/>
              </a:rPr>
              <a:t>Trust</a:t>
            </a:r>
          </a:p>
        </p:txBody>
      </p:sp>
      <p:sp>
        <p:nvSpPr>
          <p:cNvPr id="8" name="inheritance-divider">
            <a:extLst xmlns:a="http://schemas.openxmlformats.org/drawingml/2006/main">
              <a:ext uri="{FF2B5EF4-FFF2-40B4-BE49-F238E27FC236}">
                <a16:creationId xmlns:a16="http://schemas.microsoft.com/office/drawing/2014/main" id="{0886DE84-1A90-4F84-AB1A-2C02930181DE}"/>
              </a:ext>
            </a:extLst>
          </p:cNvPr>
          <p:cNvSpPr>
            <a:spLocks xmlns:a="http://schemas.openxmlformats.org/drawingml/2006/main" noGrp="1"/>
          </p:cNvSpPr>
          <p:nvPr/>
        </p:nvSpPr>
        <p:spPr>
          <a:xfrm xmlns:a="http://schemas.openxmlformats.org/drawingml/2006/main">
            <a:off x="5810250" y="1781175"/>
            <a:ext cx="19050" cy="3857625"/>
          </a:xfrm>
          <a:prstGeom xmlns:a="http://schemas.openxmlformats.org/drawingml/2006/main" prst="rect">
            <a:avLst/>
          </a:prstGeom>
          <a:solidFill xmlns:a="http://schemas.openxmlformats.org/drawingml/2006/main">
            <a:srgbClr val="D6A443"/>
          </a:solidFill>
          <a:ln xmlns:a="http://schemas.openxmlformats.org/drawingml/2006/main" w="0">
            <a:noFill/>
          </a:ln>
        </p:spPr>
      </p:sp>
      <p:sp>
        <p:nvSpPr>
          <p:cNvPr id="9" name="inheritance-title">
            <a:extLst xmlns:a="http://schemas.openxmlformats.org/drawingml/2006/main">
              <a:ext uri="{FF2B5EF4-FFF2-40B4-BE49-F238E27FC236}">
                <a16:creationId xmlns:a16="http://schemas.microsoft.com/office/drawing/2014/main" id="{5559D9A6-095F-4A08-B0EA-2596C5C33839}"/>
              </a:ext>
            </a:extLst>
          </p:cNvPr>
          <p:cNvSpPr>
            <a:spLocks xmlns:a="http://schemas.openxmlformats.org/drawingml/2006/main" noGrp="1"/>
          </p:cNvSpPr>
          <p:nvPr/>
        </p:nvSpPr>
        <p:spPr>
          <a:xfrm xmlns:a="http://schemas.openxmlformats.org/drawingml/2006/main">
            <a:off x="6381750" y="1828800"/>
            <a:ext cx="4286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2325" b="1">
                <a:solidFill>
                  <a:srgbClr val="071927"/>
                </a:solidFill>
                <a:latin typeface="Bitstream Charter"/>
                <a:ea typeface="Bitstream Charter"/>
                <a:cs typeface="Bitstream Charter"/>
              </a:defRPr>
            </a:pPr>
            <a:r>
              <a:rPr sz="2325" b="1">
                <a:solidFill>
                  <a:srgbClr val="071927"/>
                </a:solidFill>
                <a:latin typeface="Bitstream Charter"/>
                <a:ea typeface="Bitstream Charter"/>
                <a:cs typeface="Bitstream Charter"/>
              </a:rPr>
              <a:t>Community Inheritance</a:t>
            </a:r>
          </a:p>
        </p:txBody>
      </p:sp>
      <p:sp>
        <p:nvSpPr>
          <p:cNvPr id="10" name="inheritance-path">
            <a:extLst xmlns:a="http://schemas.openxmlformats.org/drawingml/2006/main">
              <a:ext uri="{FF2B5EF4-FFF2-40B4-BE49-F238E27FC236}">
                <a16:creationId xmlns:a16="http://schemas.microsoft.com/office/drawing/2014/main" id="{6699CD21-235F-4BD0-A5AC-D5448705E192}"/>
              </a:ext>
            </a:extLst>
          </p:cNvPr>
          <p:cNvSpPr>
            <a:spLocks xmlns:a="http://schemas.openxmlformats.org/drawingml/2006/main" noGrp="1"/>
          </p:cNvSpPr>
          <p:nvPr/>
        </p:nvSpPr>
        <p:spPr>
          <a:xfrm xmlns:a="http://schemas.openxmlformats.org/drawingml/2006/main">
            <a:off x="6381750" y="2686050"/>
            <a:ext cx="3048000" cy="2305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875" b="1">
                <a:solidFill>
                  <a:srgbClr val="071927"/>
                </a:solidFill>
                <a:latin typeface="Bitstream Charter"/>
                <a:ea typeface="Bitstream Charter"/>
                <a:cs typeface="Bitstream Charter"/>
              </a:defRPr>
            </a:pPr>
            <a:r>
              <a:rPr sz="1875" b="1">
                <a:solidFill>
                  <a:srgbClr val="071927"/>
                </a:solidFill>
                <a:latin typeface="Bitstream Charter"/>
                <a:ea typeface="Bitstream Charter"/>
                <a:cs typeface="Bitstream Charter"/>
              </a:rPr>
              <a:t>Build</a:t>
            </a:r>
          </a:p>
          <a:p xmlns:a="http://schemas.openxmlformats.org/drawingml/2006/main">
            <a:pPr algn="l">
              <a:defRPr sz="1875" b="1">
                <a:solidFill>
                  <a:srgbClr val="071927"/>
                </a:solidFill>
                <a:latin typeface="Bitstream Charter"/>
                <a:ea typeface="Bitstream Charter"/>
                <a:cs typeface="Bitstream Charter"/>
              </a:defRPr>
            </a:pPr>
            <a:r>
              <a:rPr sz="1875" b="1">
                <a:solidFill>
                  <a:srgbClr val="071927"/>
                </a:solidFill>
                <a:latin typeface="Bitstream Charter"/>
                <a:ea typeface="Bitstream Charter"/>
                <a:cs typeface="Bitstream Charter"/>
              </a:rPr>
              <a:t>Retain</a:t>
            </a:r>
          </a:p>
          <a:p xmlns:a="http://schemas.openxmlformats.org/drawingml/2006/main">
            <a:pPr algn="l">
              <a:defRPr sz="1875" b="1">
                <a:solidFill>
                  <a:srgbClr val="071927"/>
                </a:solidFill>
                <a:latin typeface="Bitstream Charter"/>
                <a:ea typeface="Bitstream Charter"/>
                <a:cs typeface="Bitstream Charter"/>
              </a:defRPr>
            </a:pPr>
            <a:r>
              <a:rPr sz="1875" b="1">
                <a:solidFill>
                  <a:srgbClr val="071927"/>
                </a:solidFill>
                <a:latin typeface="Bitstream Charter"/>
                <a:ea typeface="Bitstream Charter"/>
                <a:cs typeface="Bitstream Charter"/>
              </a:rPr>
              <a:t>Reinvest</a:t>
            </a:r>
          </a:p>
          <a:p xmlns:a="http://schemas.openxmlformats.org/drawingml/2006/main">
            <a:pPr algn="l">
              <a:defRPr sz="1875" b="1">
                <a:solidFill>
                  <a:srgbClr val="071927"/>
                </a:solidFill>
                <a:latin typeface="Bitstream Charter"/>
                <a:ea typeface="Bitstream Charter"/>
                <a:cs typeface="Bitstream Charter"/>
              </a:defRPr>
            </a:pPr>
            <a:r>
              <a:rPr sz="1875" b="1">
                <a:solidFill>
                  <a:srgbClr val="071927"/>
                </a:solidFill>
                <a:latin typeface="Bitstream Charter"/>
                <a:ea typeface="Bitstream Charter"/>
                <a:cs typeface="Bitstream Charter"/>
              </a:rPr>
              <a:t>Protect</a:t>
            </a:r>
          </a:p>
          <a:p xmlns:a="http://schemas.openxmlformats.org/drawingml/2006/main">
            <a:pPr algn="l">
              <a:defRPr sz="1875" b="1">
                <a:solidFill>
                  <a:srgbClr val="071927"/>
                </a:solidFill>
                <a:latin typeface="Bitstream Charter"/>
                <a:ea typeface="Bitstream Charter"/>
                <a:cs typeface="Bitstream Charter"/>
              </a:defRPr>
            </a:pPr>
            <a:r>
              <a:rPr sz="1875" b="1">
                <a:solidFill>
                  <a:srgbClr val="071927"/>
                </a:solidFill>
                <a:latin typeface="Bitstream Charter"/>
                <a:ea typeface="Bitstream Charter"/>
                <a:cs typeface="Bitstream Charter"/>
              </a:rPr>
              <a:t>Improve</a:t>
            </a:r>
          </a:p>
          <a:p xmlns:a="http://schemas.openxmlformats.org/drawingml/2006/main">
            <a:pPr algn="l">
              <a:defRPr sz="1875" b="1">
                <a:solidFill>
                  <a:srgbClr val="071927"/>
                </a:solidFill>
                <a:latin typeface="Bitstream Charter"/>
                <a:ea typeface="Bitstream Charter"/>
                <a:cs typeface="Bitstream Charter"/>
              </a:defRPr>
            </a:pPr>
            <a:r>
              <a:rPr sz="1875" b="1">
                <a:solidFill>
                  <a:srgbClr val="071927"/>
                </a:solidFill>
                <a:latin typeface="Bitstream Charter"/>
                <a:ea typeface="Bitstream Charter"/>
                <a:cs typeface="Bitstream Charter"/>
              </a:rPr>
              <a:t>Pass forward</a:t>
            </a:r>
          </a:p>
        </p:txBody>
      </p:sp>
      <p:sp>
        <p:nvSpPr>
          <p:cNvPr id="11" name="inheritance-copy">
            <a:extLst xmlns:a="http://schemas.openxmlformats.org/drawingml/2006/main">
              <a:ext uri="{FF2B5EF4-FFF2-40B4-BE49-F238E27FC236}">
                <a16:creationId xmlns:a16="http://schemas.microsoft.com/office/drawing/2014/main" id="{EB88C4E2-E2BF-4E8C-9365-D9815FE22295}"/>
              </a:ext>
            </a:extLst>
          </p:cNvPr>
          <p:cNvSpPr>
            <a:spLocks xmlns:a="http://schemas.openxmlformats.org/drawingml/2006/main" noGrp="1"/>
          </p:cNvSpPr>
          <p:nvPr/>
        </p:nvSpPr>
        <p:spPr>
          <a:xfrm xmlns:a="http://schemas.openxmlformats.org/drawingml/2006/main">
            <a:off x="9048750" y="2686050"/>
            <a:ext cx="2286000" cy="2305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350" b="0">
                <a:solidFill>
                  <a:srgbClr val="5D6B72"/>
                </a:solidFill>
                <a:latin typeface="Bitstream Charter"/>
                <a:ea typeface="Bitstream Charter"/>
                <a:cs typeface="Bitstream Charter"/>
              </a:defRPr>
            </a:pPr>
            <a:r>
              <a:rPr sz="1350" b="0">
                <a:solidFill>
                  <a:srgbClr val="5D6B72"/>
                </a:solidFill>
                <a:latin typeface="Bitstream Charter"/>
                <a:ea typeface="Bitstream Charter"/>
                <a:cs typeface="Bitstream Charter"/>
              </a:rPr>
              <a:t>Future generations may inherit stronger assets, institutions, knowledge and opportunity. Outcomes remain conditional on performance and stewardship.</a:t>
            </a:r>
          </a:p>
        </p:txBody>
      </p:sp>
    </p:spTree>
    <p:extLst>
      <p:ext uri="{BB962C8B-B14F-4D97-AF65-F5344CB8AC3E}">
        <p14:creationId xmlns:p14="http://schemas.microsoft.com/office/powerpoint/2010/main" val="151390290"/>
      </p:ext>
    </p:extLst>
  </p:cSld>
</p:sld>
</file>

<file path=ppt/slides/slide9.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10" name="copper-rule">
            <a:extLst xmlns:a="http://schemas.openxmlformats.org/drawingml/2006/main">
              <a:ext uri="{FF2B5EF4-FFF2-40B4-BE49-F238E27FC236}">
                <a16:creationId xmlns:a16="http://schemas.microsoft.com/office/drawing/2014/main" id="{44D34139-9C52-4998-B6D2-EFB02532B053}"/>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D6A443"/>
          </a:solidFill>
          <a:ln xmlns:a="http://schemas.openxmlformats.org/drawingml/2006/main" w="0">
            <a:noFill/>
          </a:ln>
        </p:spPr>
      </p:sp>
      <p:sp>
        <p:nvSpPr>
          <p:cNvPr id="2" name="footer-brand">
            <a:extLst xmlns:a="http://schemas.openxmlformats.org/drawingml/2006/main">
              <a:ext uri="{FF2B5EF4-FFF2-40B4-BE49-F238E27FC236}">
                <a16:creationId xmlns:a16="http://schemas.microsoft.com/office/drawing/2014/main" id="{64C4DA5D-11E6-4C0D-92E4-7E623AC331AA}"/>
              </a:ext>
            </a:extLst>
          </p:cNvPr>
          <p:cNvSpPr>
            <a:spLocks xmlns:a="http://schemas.openxmlformats.org/drawingml/2006/main" noGrp="1"/>
          </p:cNvSpPr>
          <p:nvPr/>
        </p:nvSpPr>
        <p:spPr>
          <a:xfrm xmlns:a="http://schemas.openxmlformats.org/drawingml/2006/main">
            <a:off x="685800" y="6448425"/>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63636"/>
          </a:bodyPr>
          <a:lstStyle xmlns:a="http://schemas.openxmlformats.org/drawingml/2006/main"/>
          <a:p xmlns:a="http://schemas.openxmlformats.org/drawingml/2006/main">
            <a:pPr algn="l">
              <a:defRPr sz="825" b="1">
                <a:solidFill>
                  <a:srgbClr val="D5E0E1"/>
                </a:solidFill>
                <a:latin typeface="Bitstream Charter"/>
                <a:ea typeface="Bitstream Charter"/>
                <a:cs typeface="Bitstream Charter"/>
              </a:defRPr>
            </a:pPr>
            <a:r>
              <a:rPr sz="825" b="1">
                <a:solidFill>
                  <a:srgbClr val="D5E0E1"/>
                </a:solidFill>
                <a:latin typeface="Bitstream Charter"/>
                <a:ea typeface="Bitstream Charter"/>
                <a:cs typeface="Bitstream Charter"/>
              </a:rPr>
              <a:t>CDMM</a:t>
            </a:r>
          </a:p>
        </p:txBody>
      </p:sp>
      <p:sp>
        <p:nvSpPr>
          <p:cNvPr id="3" name="page-number">
            <a:extLst xmlns:a="http://schemas.openxmlformats.org/drawingml/2006/main">
              <a:ext uri="{FF2B5EF4-FFF2-40B4-BE49-F238E27FC236}">
                <a16:creationId xmlns:a16="http://schemas.microsoft.com/office/drawing/2014/main" id="{0534A3F2-18F5-4D7C-8B52-461E4F8DBB8C}"/>
              </a:ext>
            </a:extLst>
          </p:cNvPr>
          <p:cNvSpPr>
            <a:spLocks xmlns:a="http://schemas.openxmlformats.org/drawingml/2006/main" noGrp="1"/>
          </p:cNvSpPr>
          <p:nvPr/>
        </p:nvSpPr>
        <p:spPr>
          <a:xfrm xmlns:a="http://schemas.openxmlformats.org/drawingml/2006/main">
            <a:off x="11049000" y="64484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63636"/>
          </a:bodyPr>
          <a:lstStyle xmlns:a="http://schemas.openxmlformats.org/drawingml/2006/main"/>
          <a:p xmlns:a="http://schemas.openxmlformats.org/drawingml/2006/main">
            <a:pPr algn="r">
              <a:defRPr sz="825" b="0">
                <a:solidFill>
                  <a:srgbClr val="D5E0E1"/>
                </a:solidFill>
                <a:latin typeface="Bitstream Charter"/>
                <a:ea typeface="Bitstream Charter"/>
                <a:cs typeface="Bitstream Charter"/>
              </a:defRPr>
            </a:pPr>
            <a:r>
              <a:rPr sz="825" b="0">
                <a:solidFill>
                  <a:srgbClr val="D5E0E1"/>
                </a:solidFill>
                <a:latin typeface="Bitstream Charter"/>
                <a:ea typeface="Bitstream Charter"/>
                <a:cs typeface="Bitstream Charter"/>
              </a:rPr>
              <a:t>09</a:t>
            </a:r>
          </a:p>
        </p:txBody>
      </p:sp>
      <p:sp>
        <p:nvSpPr>
          <p:cNvPr id="4" name="section-label">
            <a:extLst xmlns:a="http://schemas.openxmlformats.org/drawingml/2006/main">
              <a:ext uri="{FF2B5EF4-FFF2-40B4-BE49-F238E27FC236}">
                <a16:creationId xmlns:a16="http://schemas.microsoft.com/office/drawing/2014/main" id="{693A666B-CAEE-4DD5-B530-56ED3E44605E}"/>
              </a:ext>
            </a:extLst>
          </p:cNvPr>
          <p:cNvSpPr>
            <a:spLocks xmlns:a="http://schemas.openxmlformats.org/drawingml/2006/main" noGrp="1"/>
          </p:cNvSpPr>
          <p:nvPr/>
        </p:nvSpPr>
        <p:spPr>
          <a:xfrm xmlns:a="http://schemas.openxmlformats.org/drawingml/2006/main">
            <a:off x="685800" y="457200"/>
            <a:ext cx="723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900" b="1">
                <a:solidFill>
                  <a:srgbClr val="BF7446"/>
                </a:solidFill>
                <a:latin typeface="Bitstream Charter"/>
                <a:ea typeface="Bitstream Charter"/>
                <a:cs typeface="Bitstream Charter"/>
              </a:defRPr>
            </a:pPr>
            <a:r>
              <a:rPr sz="900" b="1">
                <a:solidFill>
                  <a:srgbClr val="BF7446"/>
                </a:solidFill>
                <a:latin typeface="Bitstream Charter"/>
                <a:ea typeface="Bitstream Charter"/>
                <a:cs typeface="Bitstream Charter"/>
              </a:rPr>
              <a:t>CLARITY STRENGTHENS PUBLIC UNDERSTANDING</a:t>
            </a:r>
          </a:p>
        </p:txBody>
      </p:sp>
      <p:sp>
        <p:nvSpPr>
          <p:cNvPr id="5" name="slide-title">
            <a:extLst xmlns:a="http://schemas.openxmlformats.org/drawingml/2006/main">
              <a:ext uri="{FF2B5EF4-FFF2-40B4-BE49-F238E27FC236}">
                <a16:creationId xmlns:a16="http://schemas.microsoft.com/office/drawing/2014/main" id="{E7421AF7-5B4C-448C-A71E-D27A48F5B546}"/>
              </a:ext>
            </a:extLst>
          </p:cNvPr>
          <p:cNvSpPr>
            <a:spLocks xmlns:a="http://schemas.openxmlformats.org/drawingml/2006/main" noGrp="1"/>
          </p:cNvSpPr>
          <p:nvPr/>
        </p:nvSpPr>
        <p:spPr>
          <a:xfrm xmlns:a="http://schemas.openxmlformats.org/drawingml/2006/main">
            <a:off x="685800" y="800100"/>
            <a:ext cx="10668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3375" b="1">
                <a:solidFill>
                  <a:srgbClr val="FFFFFF"/>
                </a:solidFill>
                <a:latin typeface="Bitstream Charter"/>
                <a:ea typeface="Bitstream Charter"/>
                <a:cs typeface="Bitstream Charter"/>
              </a:defRPr>
            </a:pPr>
            <a:r>
              <a:rPr sz="3375" b="1">
                <a:solidFill>
                  <a:srgbClr val="FFFFFF"/>
                </a:solidFill>
                <a:latin typeface="Bitstream Charter"/>
                <a:ea typeface="Bitstream Charter"/>
                <a:cs typeface="Bitstream Charter"/>
              </a:rPr>
              <a:t>Evidence and scenario status</a:t>
            </a:r>
          </a:p>
        </p:txBody>
      </p:sp>
      <p:sp>
        <p:nvSpPr>
          <p:cNvPr id="6" name="evidence-left">
            <a:extLst xmlns:a="http://schemas.openxmlformats.org/drawingml/2006/main">
              <a:ext uri="{FF2B5EF4-FFF2-40B4-BE49-F238E27FC236}">
                <a16:creationId xmlns:a16="http://schemas.microsoft.com/office/drawing/2014/main" id="{3D15B3D5-DDB4-47D8-B900-EC068A970FE3}"/>
              </a:ext>
            </a:extLst>
          </p:cNvPr>
          <p:cNvSpPr>
            <a:spLocks xmlns:a="http://schemas.openxmlformats.org/drawingml/2006/main" noGrp="1"/>
          </p:cNvSpPr>
          <p:nvPr/>
        </p:nvSpPr>
        <p:spPr>
          <a:xfrm xmlns:a="http://schemas.openxmlformats.org/drawingml/2006/main">
            <a:off x="685800" y="1847850"/>
            <a:ext cx="447675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875" b="1">
                <a:solidFill>
                  <a:srgbClr val="FFFFFF"/>
                </a:solidFill>
                <a:latin typeface="Bitstream Charter"/>
                <a:ea typeface="Bitstream Charter"/>
                <a:cs typeface="Bitstream Charter"/>
              </a:defRPr>
            </a:pPr>
            <a:r>
              <a:rPr sz="1875" b="1">
                <a:solidFill>
                  <a:srgbClr val="FFFFFF"/>
                </a:solidFill>
                <a:latin typeface="Bitstream Charter"/>
                <a:ea typeface="Bitstream Charter"/>
                <a:cs typeface="Bitstream Charter"/>
              </a:rPr>
              <a:t>Established Evidence</a:t>
            </a:r>
          </a:p>
          <a:p xmlns:a="http://schemas.openxmlformats.org/drawingml/2006/main">
            <a:pPr algn="l">
              <a:defRPr sz="1875" b="1">
                <a:solidFill>
                  <a:srgbClr val="FFFFFF"/>
                </a:solidFill>
                <a:latin typeface="Bitstream Charter"/>
                <a:ea typeface="Bitstream Charter"/>
                <a:cs typeface="Bitstream Charter"/>
              </a:defRPr>
            </a:pPr>
            <a:r>
              <a:rPr sz="1875" b="1">
                <a:solidFill>
                  <a:srgbClr val="FFFFFF"/>
                </a:solidFill>
                <a:latin typeface="Bitstream Charter"/>
                <a:ea typeface="Bitstream Charter"/>
                <a:cs typeface="Bitstream Charter"/>
              </a:rPr>
              <a:t>Existing Program or Policy</a:t>
            </a:r>
          </a:p>
          <a:p xmlns:a="http://schemas.openxmlformats.org/drawingml/2006/main">
            <a:pPr algn="l">
              <a:defRPr sz="1875" b="1">
                <a:solidFill>
                  <a:srgbClr val="FFFFFF"/>
                </a:solidFill>
                <a:latin typeface="Bitstream Charter"/>
                <a:ea typeface="Bitstream Charter"/>
                <a:cs typeface="Bitstream Charter"/>
              </a:defRPr>
            </a:pPr>
            <a:r>
              <a:rPr sz="1875" b="1">
                <a:solidFill>
                  <a:srgbClr val="FFFFFF"/>
                </a:solidFill>
                <a:latin typeface="Bitstream Charter"/>
                <a:ea typeface="Bitstream Charter"/>
                <a:cs typeface="Bitstream Charter"/>
              </a:rPr>
              <a:t>Existing Legal Authority</a:t>
            </a:r>
          </a:p>
          <a:p xmlns:a="http://schemas.openxmlformats.org/drawingml/2006/main">
            <a:pPr algn="l">
              <a:defRPr sz="1875" b="1">
                <a:solidFill>
                  <a:srgbClr val="FFFFFF"/>
                </a:solidFill>
                <a:latin typeface="Bitstream Charter"/>
                <a:ea typeface="Bitstream Charter"/>
                <a:cs typeface="Bitstream Charter"/>
              </a:defRPr>
            </a:pPr>
            <a:r>
              <a:rPr sz="1875" b="1">
                <a:solidFill>
                  <a:srgbClr val="FFFFFF"/>
                </a:solidFill>
                <a:latin typeface="Bitstream Charter"/>
                <a:ea typeface="Bitstream Charter"/>
                <a:cs typeface="Bitstream Charter"/>
              </a:rPr>
              <a:t>Comparable Precedent</a:t>
            </a:r>
          </a:p>
        </p:txBody>
      </p:sp>
      <p:sp>
        <p:nvSpPr>
          <p:cNvPr id="7" name="evidence-right">
            <a:extLst xmlns:a="http://schemas.openxmlformats.org/drawingml/2006/main">
              <a:ext uri="{FF2B5EF4-FFF2-40B4-BE49-F238E27FC236}">
                <a16:creationId xmlns:a16="http://schemas.microsoft.com/office/drawing/2014/main" id="{6B949A97-3C3F-4F56-A2A0-D0731DEF1427}"/>
              </a:ext>
            </a:extLst>
          </p:cNvPr>
          <p:cNvSpPr>
            <a:spLocks xmlns:a="http://schemas.openxmlformats.org/drawingml/2006/main" noGrp="1"/>
          </p:cNvSpPr>
          <p:nvPr/>
        </p:nvSpPr>
        <p:spPr>
          <a:xfrm xmlns:a="http://schemas.openxmlformats.org/drawingml/2006/main">
            <a:off x="6324600" y="1847850"/>
            <a:ext cx="466725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875" b="1">
                <a:solidFill>
                  <a:srgbClr val="FFFFFF"/>
                </a:solidFill>
                <a:latin typeface="Bitstream Charter"/>
                <a:ea typeface="Bitstream Charter"/>
                <a:cs typeface="Bitstream Charter"/>
              </a:defRPr>
            </a:pPr>
            <a:r>
              <a:rPr sz="1875" b="1">
                <a:solidFill>
                  <a:srgbClr val="FFFFFF"/>
                </a:solidFill>
                <a:latin typeface="Bitstream Charter"/>
                <a:ea typeface="Bitstream Charter"/>
                <a:cs typeface="Bitstream Charter"/>
              </a:rPr>
              <a:t>CDMM Proposal</a:t>
            </a:r>
          </a:p>
          <a:p xmlns:a="http://schemas.openxmlformats.org/drawingml/2006/main">
            <a:pPr algn="l">
              <a:defRPr sz="1875" b="1">
                <a:solidFill>
                  <a:srgbClr val="FFFFFF"/>
                </a:solidFill>
                <a:latin typeface="Bitstream Charter"/>
                <a:ea typeface="Bitstream Charter"/>
                <a:cs typeface="Bitstream Charter"/>
              </a:defRPr>
            </a:pPr>
            <a:r>
              <a:rPr sz="1875" b="1">
                <a:solidFill>
                  <a:srgbClr val="FFFFFF"/>
                </a:solidFill>
                <a:latin typeface="Bitstream Charter"/>
                <a:ea typeface="Bitstream Charter"/>
                <a:cs typeface="Bitstream Charter"/>
              </a:rPr>
              <a:t>Scenario-Modelled Outcome</a:t>
            </a:r>
          </a:p>
          <a:p xmlns:a="http://schemas.openxmlformats.org/drawingml/2006/main">
            <a:pPr algn="l">
              <a:defRPr sz="1875" b="1">
                <a:solidFill>
                  <a:srgbClr val="FFFFFF"/>
                </a:solidFill>
                <a:latin typeface="Bitstream Charter"/>
                <a:ea typeface="Bitstream Charter"/>
                <a:cs typeface="Bitstream Charter"/>
              </a:defRPr>
            </a:pPr>
            <a:r>
              <a:rPr sz="1875" b="1">
                <a:solidFill>
                  <a:srgbClr val="FFFFFF"/>
                </a:solidFill>
                <a:latin typeface="Bitstream Charter"/>
                <a:ea typeface="Bitstream Charter"/>
                <a:cs typeface="Bitstream Charter"/>
              </a:rPr>
              <a:t>Required Legislative Change</a:t>
            </a:r>
          </a:p>
          <a:p xmlns:a="http://schemas.openxmlformats.org/drawingml/2006/main">
            <a:pPr algn="l">
              <a:defRPr sz="1875" b="1">
                <a:solidFill>
                  <a:srgbClr val="FFFFFF"/>
                </a:solidFill>
                <a:latin typeface="Bitstream Charter"/>
                <a:ea typeface="Bitstream Charter"/>
                <a:cs typeface="Bitstream Charter"/>
              </a:defRPr>
            </a:pPr>
            <a:r>
              <a:rPr sz="1875" b="1">
                <a:solidFill>
                  <a:srgbClr val="FFFFFF"/>
                </a:solidFill>
                <a:latin typeface="Bitstream Charter"/>
                <a:ea typeface="Bitstream Charter"/>
                <a:cs typeface="Bitstream Charter"/>
              </a:rPr>
              <a:t>Area for Further Research</a:t>
            </a:r>
          </a:p>
        </p:txBody>
      </p:sp>
      <p:sp>
        <p:nvSpPr>
          <p:cNvPr id="8" name="evidence-divider">
            <a:extLst xmlns:a="http://schemas.openxmlformats.org/drawingml/2006/main">
              <a:ext uri="{FF2B5EF4-FFF2-40B4-BE49-F238E27FC236}">
                <a16:creationId xmlns:a16="http://schemas.microsoft.com/office/drawing/2014/main" id="{CACDBD53-89E9-4AEC-8846-EAC9951EE545}"/>
              </a:ext>
            </a:extLst>
          </p:cNvPr>
          <p:cNvSpPr>
            <a:spLocks xmlns:a="http://schemas.openxmlformats.org/drawingml/2006/main" noGrp="1"/>
          </p:cNvSpPr>
          <p:nvPr/>
        </p:nvSpPr>
        <p:spPr>
          <a:xfrm xmlns:a="http://schemas.openxmlformats.org/drawingml/2006/main">
            <a:off x="5781675" y="1809750"/>
            <a:ext cx="19050" cy="3219450"/>
          </a:xfrm>
          <a:prstGeom xmlns:a="http://schemas.openxmlformats.org/drawingml/2006/main" prst="rect">
            <a:avLst/>
          </a:prstGeom>
          <a:solidFill xmlns:a="http://schemas.openxmlformats.org/drawingml/2006/main">
            <a:srgbClr val="D6A443"/>
          </a:solidFill>
          <a:ln xmlns:a="http://schemas.openxmlformats.org/drawingml/2006/main" w="0">
            <a:noFill/>
          </a:ln>
        </p:spPr>
      </p:sp>
      <p:sp>
        <p:nvSpPr>
          <p:cNvPr id="9" name="evidence-boundary">
            <a:extLst xmlns:a="http://schemas.openxmlformats.org/drawingml/2006/main">
              <a:ext uri="{FF2B5EF4-FFF2-40B4-BE49-F238E27FC236}">
                <a16:creationId xmlns:a16="http://schemas.microsoft.com/office/drawing/2014/main" id="{E982D570-6C36-48D4-AD68-3E2009D5EC7A}"/>
              </a:ext>
            </a:extLst>
          </p:cNvPr>
          <p:cNvSpPr>
            <a:spLocks xmlns:a="http://schemas.openxmlformats.org/drawingml/2006/main" noGrp="1"/>
          </p:cNvSpPr>
          <p:nvPr/>
        </p:nvSpPr>
        <p:spPr>
          <a:xfrm xmlns:a="http://schemas.openxmlformats.org/drawingml/2006/main">
            <a:off x="685800" y="5314950"/>
            <a:ext cx="10287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425" b="0">
                <a:solidFill>
                  <a:srgbClr val="D5E0E1"/>
                </a:solidFill>
                <a:latin typeface="Bitstream Charter"/>
                <a:ea typeface="Bitstream Charter"/>
                <a:cs typeface="Bitstream Charter"/>
              </a:defRPr>
            </a:pPr>
            <a:r>
              <a:rPr sz="1425" b="0">
                <a:solidFill>
                  <a:srgbClr val="D5E0E1"/>
                </a:solidFill>
                <a:latin typeface="Bitstream Charter"/>
                <a:ea typeface="Bitstream Charter"/>
                <a:cs typeface="Bitstream Charter"/>
              </a:rPr>
              <a:t>Comparable individual mechanisms do not establish the performance of the complete CDMM architecture. Scenarios remain conditional results, not forecasts or guarantees.</a:t>
            </a:r>
          </a:p>
        </p:txBody>
      </p:sp>
    </p:spTree>
    <p:extLst>
      <p:ext uri="{BB962C8B-B14F-4D97-AF65-F5344CB8AC3E}">
        <p14:creationId xmlns:p14="http://schemas.microsoft.com/office/powerpoint/2010/main" val="1850615909"/>
      </p:ext>
    </p:extLst>
  </p:cSld>
</p:sld>
</file>

<file path=ppt/slides/slide10.xml><?xml version="1.0" encoding="utf-8"?>
<p:sld xmlns:p="http://schemas.openxmlformats.org/presentationml/2006/main">
  <p:cSld>
    <p:bg>
      <p:bgPr>
        <a:solidFill xmlns:a="http://schemas.openxmlformats.org/drawingml/2006/main">
          <a:srgbClr val="12384A"/>
        </a:solidFill>
      </p:bgPr>
    </p:bg>
    <p:spTree>
      <p:nvGrpSpPr>
        <p:cNvPr id="1" name=""/>
        <p:cNvGrpSpPr/>
        <p:nvPr/>
      </p:nvGrpSpPr>
      <p:grpSpPr>
        <a:xfrm xmlns:a="http://schemas.openxmlformats.org/drawingml/2006/main"/>
      </p:grpSpPr>
      <p:sp>
        <p:nvSpPr>
          <p:cNvPr id="13" name="copper-rule">
            <a:extLst xmlns:a="http://schemas.openxmlformats.org/drawingml/2006/main">
              <a:ext uri="{FF2B5EF4-FFF2-40B4-BE49-F238E27FC236}">
                <a16:creationId xmlns:a16="http://schemas.microsoft.com/office/drawing/2014/main" id="{C1FA79C8-A75B-41CA-A12C-057C7BA1C4B0}"/>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D6A443"/>
          </a:solidFill>
          <a:ln xmlns:a="http://schemas.openxmlformats.org/drawingml/2006/main" w="0">
            <a:noFill/>
          </a:ln>
        </p:spPr>
      </p:sp>
      <p:sp>
        <p:nvSpPr>
          <p:cNvPr id="2" name="footer-brand">
            <a:extLst xmlns:a="http://schemas.openxmlformats.org/drawingml/2006/main">
              <a:ext uri="{FF2B5EF4-FFF2-40B4-BE49-F238E27FC236}">
                <a16:creationId xmlns:a16="http://schemas.microsoft.com/office/drawing/2014/main" id="{CF2E9B1E-37D3-4281-B5F9-4B9E074C1BEF}"/>
              </a:ext>
            </a:extLst>
          </p:cNvPr>
          <p:cNvSpPr>
            <a:spLocks xmlns:a="http://schemas.openxmlformats.org/drawingml/2006/main" noGrp="1"/>
          </p:cNvSpPr>
          <p:nvPr/>
        </p:nvSpPr>
        <p:spPr>
          <a:xfrm xmlns:a="http://schemas.openxmlformats.org/drawingml/2006/main">
            <a:off x="685800" y="6448425"/>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63636"/>
          </a:bodyPr>
          <a:lstStyle xmlns:a="http://schemas.openxmlformats.org/drawingml/2006/main"/>
          <a:p xmlns:a="http://schemas.openxmlformats.org/drawingml/2006/main">
            <a:pPr algn="l">
              <a:defRPr sz="825" b="1">
                <a:solidFill>
                  <a:srgbClr val="D5E0E1"/>
                </a:solidFill>
                <a:latin typeface="Bitstream Charter"/>
                <a:ea typeface="Bitstream Charter"/>
                <a:cs typeface="Bitstream Charter"/>
              </a:defRPr>
            </a:pPr>
            <a:r>
              <a:rPr sz="825" b="1">
                <a:solidFill>
                  <a:srgbClr val="D5E0E1"/>
                </a:solidFill>
                <a:latin typeface="Bitstream Charter"/>
                <a:ea typeface="Bitstream Charter"/>
                <a:cs typeface="Bitstream Charter"/>
              </a:rPr>
              <a:t>CDMM</a:t>
            </a:r>
          </a:p>
        </p:txBody>
      </p:sp>
      <p:sp>
        <p:nvSpPr>
          <p:cNvPr id="3" name="page-number">
            <a:extLst xmlns:a="http://schemas.openxmlformats.org/drawingml/2006/main">
              <a:ext uri="{FF2B5EF4-FFF2-40B4-BE49-F238E27FC236}">
                <a16:creationId xmlns:a16="http://schemas.microsoft.com/office/drawing/2014/main" id="{1611B072-2916-4726-954D-414E34DAA4FE}"/>
              </a:ext>
            </a:extLst>
          </p:cNvPr>
          <p:cNvSpPr>
            <a:spLocks xmlns:a="http://schemas.openxmlformats.org/drawingml/2006/main" noGrp="1"/>
          </p:cNvSpPr>
          <p:nvPr/>
        </p:nvSpPr>
        <p:spPr>
          <a:xfrm xmlns:a="http://schemas.openxmlformats.org/drawingml/2006/main">
            <a:off x="11049000" y="6448425"/>
            <a:ext cx="4572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63636"/>
          </a:bodyPr>
          <a:lstStyle xmlns:a="http://schemas.openxmlformats.org/drawingml/2006/main"/>
          <a:p xmlns:a="http://schemas.openxmlformats.org/drawingml/2006/main">
            <a:pPr algn="r">
              <a:defRPr sz="825" b="0">
                <a:solidFill>
                  <a:srgbClr val="D5E0E1"/>
                </a:solidFill>
                <a:latin typeface="Bitstream Charter"/>
                <a:ea typeface="Bitstream Charter"/>
                <a:cs typeface="Bitstream Charter"/>
              </a:defRPr>
            </a:pPr>
            <a:r>
              <a:rPr sz="825" b="0">
                <a:solidFill>
                  <a:srgbClr val="D5E0E1"/>
                </a:solidFill>
                <a:latin typeface="Bitstream Charter"/>
                <a:ea typeface="Bitstream Charter"/>
                <a:cs typeface="Bitstream Charter"/>
              </a:rPr>
              <a:t>10</a:t>
            </a:r>
          </a:p>
        </p:txBody>
      </p:sp>
      <p:sp>
        <p:nvSpPr>
          <p:cNvPr id="4" name="section-label">
            <a:extLst xmlns:a="http://schemas.openxmlformats.org/drawingml/2006/main">
              <a:ext uri="{FF2B5EF4-FFF2-40B4-BE49-F238E27FC236}">
                <a16:creationId xmlns:a16="http://schemas.microsoft.com/office/drawing/2014/main" id="{907F527B-20C4-4D6E-A37D-3141DFDDE23B}"/>
              </a:ext>
            </a:extLst>
          </p:cNvPr>
          <p:cNvSpPr>
            <a:spLocks xmlns:a="http://schemas.openxmlformats.org/drawingml/2006/main" noGrp="1"/>
          </p:cNvSpPr>
          <p:nvPr/>
        </p:nvSpPr>
        <p:spPr>
          <a:xfrm xmlns:a="http://schemas.openxmlformats.org/drawingml/2006/main">
            <a:off x="685800" y="457200"/>
            <a:ext cx="723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900" b="1">
                <a:solidFill>
                  <a:srgbClr val="BF7446"/>
                </a:solidFill>
                <a:latin typeface="Bitstream Charter"/>
                <a:ea typeface="Bitstream Charter"/>
                <a:cs typeface="Bitstream Charter"/>
              </a:defRPr>
            </a:pPr>
            <a:r>
              <a:rPr sz="900" b="1">
                <a:solidFill>
                  <a:srgbClr val="BF7446"/>
                </a:solidFill>
                <a:latin typeface="Bitstream Charter"/>
                <a:ea typeface="Bitstream Charter"/>
                <a:cs typeface="Bitstream Charter"/>
              </a:rPr>
              <a:t>PRESENTATION CLOSE</a:t>
            </a:r>
          </a:p>
        </p:txBody>
      </p:sp>
      <p:sp>
        <p:nvSpPr>
          <p:cNvPr id="5" name="slide-title">
            <a:extLst xmlns:a="http://schemas.openxmlformats.org/drawingml/2006/main">
              <a:ext uri="{FF2B5EF4-FFF2-40B4-BE49-F238E27FC236}">
                <a16:creationId xmlns:a16="http://schemas.microsoft.com/office/drawing/2014/main" id="{45CB572F-BA40-43FB-8FB2-6B1D83981644}"/>
              </a:ext>
            </a:extLst>
          </p:cNvPr>
          <p:cNvSpPr>
            <a:spLocks xmlns:a="http://schemas.openxmlformats.org/drawingml/2006/main" noGrp="1"/>
          </p:cNvSpPr>
          <p:nvPr/>
        </p:nvSpPr>
        <p:spPr>
          <a:xfrm xmlns:a="http://schemas.openxmlformats.org/drawingml/2006/main">
            <a:off x="685800" y="800100"/>
            <a:ext cx="10668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3375" b="1">
                <a:solidFill>
                  <a:srgbClr val="FFFFFF"/>
                </a:solidFill>
                <a:latin typeface="Bitstream Charter"/>
                <a:ea typeface="Bitstream Charter"/>
                <a:cs typeface="Bitstream Charter"/>
              </a:defRPr>
            </a:pPr>
            <a:r>
              <a:rPr sz="3375" b="1">
                <a:solidFill>
                  <a:srgbClr val="FFFFFF"/>
                </a:solidFill>
                <a:latin typeface="Bitstream Charter"/>
                <a:ea typeface="Bitstream Charter"/>
                <a:cs typeface="Bitstream Charter"/>
              </a:rPr>
              <a:t>A framework for informed municipal discussion</a:t>
            </a:r>
          </a:p>
        </p:txBody>
      </p:sp>
      <p:sp>
        <p:nvSpPr>
          <p:cNvPr id="6" name="closing-purpose">
            <a:extLst xmlns:a="http://schemas.openxmlformats.org/drawingml/2006/main">
              <a:ext uri="{FF2B5EF4-FFF2-40B4-BE49-F238E27FC236}">
                <a16:creationId xmlns:a16="http://schemas.microsoft.com/office/drawing/2014/main" id="{DB0F1BD4-F105-49F0-B50C-0314743A5623}"/>
              </a:ext>
            </a:extLst>
          </p:cNvPr>
          <p:cNvSpPr>
            <a:spLocks xmlns:a="http://schemas.openxmlformats.org/drawingml/2006/main" noGrp="1"/>
          </p:cNvSpPr>
          <p:nvPr/>
        </p:nvSpPr>
        <p:spPr>
          <a:xfrm xmlns:a="http://schemas.openxmlformats.org/drawingml/2006/main">
            <a:off x="685800" y="1828800"/>
            <a:ext cx="6191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3600" b="1">
                <a:solidFill>
                  <a:srgbClr val="FFFFFF"/>
                </a:solidFill>
                <a:latin typeface="Bitstream Charter"/>
                <a:ea typeface="Bitstream Charter"/>
                <a:cs typeface="Bitstream Charter"/>
              </a:defRPr>
            </a:pPr>
            <a:r>
              <a:rPr sz="3600" b="1">
                <a:solidFill>
                  <a:srgbClr val="FFFFFF"/>
                </a:solidFill>
                <a:latin typeface="Bitstream Charter"/>
                <a:ea typeface="Bitstream Charter"/>
                <a:cs typeface="Bitstream Charter"/>
              </a:rPr>
              <a:t>One Life. A Fair Shot.</a:t>
            </a:r>
          </a:p>
        </p:txBody>
      </p:sp>
      <p:sp>
        <p:nvSpPr>
          <p:cNvPr id="7" name="closing-architecture">
            <a:extLst xmlns:a="http://schemas.openxmlformats.org/drawingml/2006/main">
              <a:ext uri="{FF2B5EF4-FFF2-40B4-BE49-F238E27FC236}">
                <a16:creationId xmlns:a16="http://schemas.microsoft.com/office/drawing/2014/main" id="{1B5F7ACE-D907-47C5-9F97-0F83F9532895}"/>
              </a:ext>
            </a:extLst>
          </p:cNvPr>
          <p:cNvSpPr>
            <a:spLocks xmlns:a="http://schemas.openxmlformats.org/drawingml/2006/main" noGrp="1"/>
          </p:cNvSpPr>
          <p:nvPr/>
        </p:nvSpPr>
        <p:spPr>
          <a:xfrm xmlns:a="http://schemas.openxmlformats.org/drawingml/2006/main">
            <a:off x="685800" y="2800350"/>
            <a:ext cx="7239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2325" b="1">
                <a:solidFill>
                  <a:srgbClr val="D6A443"/>
                </a:solidFill>
                <a:latin typeface="Bitstream Charter"/>
                <a:ea typeface="Bitstream Charter"/>
                <a:cs typeface="Bitstream Charter"/>
              </a:defRPr>
            </a:pPr>
            <a:r>
              <a:rPr sz="2325" b="1">
                <a:solidFill>
                  <a:srgbClr val="D6A443"/>
                </a:solidFill>
                <a:latin typeface="Bitstream Charter"/>
                <a:ea typeface="Bitstream Charter"/>
                <a:cs typeface="Bitstream Charter"/>
              </a:rPr>
              <a:t>Nine Autonomies. One Connected System.</a:t>
            </a:r>
          </a:p>
        </p:txBody>
      </p:sp>
      <p:sp>
        <p:nvSpPr>
          <p:cNvPr id="8" name="closing-position">
            <a:extLst xmlns:a="http://schemas.openxmlformats.org/drawingml/2006/main">
              <a:ext uri="{FF2B5EF4-FFF2-40B4-BE49-F238E27FC236}">
                <a16:creationId xmlns:a16="http://schemas.microsoft.com/office/drawing/2014/main" id="{4B28EE9B-A728-4933-976E-0F38A3D8D2E0}"/>
              </a:ext>
            </a:extLst>
          </p:cNvPr>
          <p:cNvSpPr>
            <a:spLocks xmlns:a="http://schemas.openxmlformats.org/drawingml/2006/main" noGrp="1"/>
          </p:cNvSpPr>
          <p:nvPr/>
        </p:nvSpPr>
        <p:spPr>
          <a:xfrm xmlns:a="http://schemas.openxmlformats.org/drawingml/2006/main">
            <a:off x="685800" y="3733800"/>
            <a:ext cx="7239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800" b="0">
                <a:solidFill>
                  <a:srgbClr val="FFFFFF"/>
                </a:solidFill>
                <a:latin typeface="Bitstream Charter"/>
                <a:ea typeface="Bitstream Charter"/>
                <a:cs typeface="Bitstream Charter"/>
              </a:defRPr>
            </a:pPr>
            <a:r>
              <a:rPr sz="1800" b="0">
                <a:solidFill>
                  <a:srgbClr val="FFFFFF"/>
                </a:solidFill>
                <a:latin typeface="Bitstream Charter"/>
                <a:ea typeface="Bitstream Charter"/>
                <a:cs typeface="Bitstream Charter"/>
              </a:rPr>
              <a:t>CDMM provides a human purpose, an integrated architecture, analytical tools and source material. Municipalities retain responsibility for their own evidence, lawful process and decisions.</a:t>
            </a:r>
          </a:p>
        </p:txBody>
      </p:sp>
      <p:sp>
        <p:nvSpPr>
          <p:cNvPr id="9" name="closing-divider">
            <a:extLst xmlns:a="http://schemas.openxmlformats.org/drawingml/2006/main">
              <a:ext uri="{FF2B5EF4-FFF2-40B4-BE49-F238E27FC236}">
                <a16:creationId xmlns:a16="http://schemas.microsoft.com/office/drawing/2014/main" id="{92885EC5-A61E-4A23-A432-1B096E13D42E}"/>
              </a:ext>
            </a:extLst>
          </p:cNvPr>
          <p:cNvSpPr>
            <a:spLocks xmlns:a="http://schemas.openxmlformats.org/drawingml/2006/main" noGrp="1"/>
          </p:cNvSpPr>
          <p:nvPr/>
        </p:nvSpPr>
        <p:spPr>
          <a:xfrm xmlns:a="http://schemas.openxmlformats.org/drawingml/2006/main">
            <a:off x="8572500" y="1809750"/>
            <a:ext cx="19050" cy="3333750"/>
          </a:xfrm>
          <a:prstGeom xmlns:a="http://schemas.openxmlformats.org/drawingml/2006/main" prst="rect">
            <a:avLst/>
          </a:prstGeom>
          <a:solidFill xmlns:a="http://schemas.openxmlformats.org/drawingml/2006/main">
            <a:srgbClr val="D6A443"/>
          </a:solidFill>
          <a:ln xmlns:a="http://schemas.openxmlformats.org/drawingml/2006/main" w="0">
            <a:noFill/>
          </a:ln>
        </p:spPr>
      </p:sp>
      <p:sp>
        <p:nvSpPr>
          <p:cNvPr id="10" name="text">
            <a:extLst xmlns:a="http://schemas.openxmlformats.org/drawingml/2006/main">
              <a:ext uri="{FF2B5EF4-FFF2-40B4-BE49-F238E27FC236}">
                <a16:creationId xmlns:a16="http://schemas.microsoft.com/office/drawing/2014/main" id="{F4D88284-CA69-474E-9D64-6B49ECF589ED}"/>
              </a:ext>
            </a:extLst>
          </p:cNvPr>
          <p:cNvSpPr>
            <a:spLocks xmlns:a="http://schemas.openxmlformats.org/drawingml/2006/main" noGrp="1"/>
          </p:cNvSpPr>
          <p:nvPr/>
        </p:nvSpPr>
        <p:spPr>
          <a:xfrm xmlns:a="http://schemas.openxmlformats.org/drawingml/2006/main">
            <a:off x="9029700" y="1847850"/>
            <a:ext cx="2095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6111"/>
          </a:bodyPr>
          <a:lstStyle xmlns:a="http://schemas.openxmlformats.org/drawingml/2006/main"/>
          <a:p xmlns:a="http://schemas.openxmlformats.org/drawingml/2006/main">
            <a:pPr algn="l">
              <a:defRPr sz="900" b="1">
                <a:solidFill>
                  <a:srgbClr val="D6A443"/>
                </a:solidFill>
                <a:latin typeface="Bitstream Charter"/>
                <a:ea typeface="Bitstream Charter"/>
                <a:cs typeface="Bitstream Charter"/>
              </a:defRPr>
            </a:pPr>
            <a:r>
              <a:rPr sz="900" b="1">
                <a:solidFill>
                  <a:srgbClr val="D6A443"/>
                </a:solidFill>
                <a:latin typeface="Bitstream Charter"/>
                <a:ea typeface="Bitstream Charter"/>
                <a:cs typeface="Bitstream Charter"/>
              </a:rPr>
              <a:t>CONTINUE</a:t>
            </a:r>
          </a:p>
        </p:txBody>
      </p:sp>
      <p:sp>
        <p:nvSpPr>
          <p:cNvPr id="11" name="next-material">
            <a:extLst xmlns:a="http://schemas.openxmlformats.org/drawingml/2006/main">
              <a:ext uri="{FF2B5EF4-FFF2-40B4-BE49-F238E27FC236}">
                <a16:creationId xmlns:a16="http://schemas.microsoft.com/office/drawing/2014/main" id="{A2B8BB69-249B-450C-82D4-01118DD5B330}"/>
              </a:ext>
            </a:extLst>
          </p:cNvPr>
          <p:cNvSpPr>
            <a:spLocks xmlns:a="http://schemas.openxmlformats.org/drawingml/2006/main" noGrp="1"/>
          </p:cNvSpPr>
          <p:nvPr/>
        </p:nvSpPr>
        <p:spPr>
          <a:xfrm xmlns:a="http://schemas.openxmlformats.org/drawingml/2006/main">
            <a:off x="9029700" y="2324100"/>
            <a:ext cx="2333625"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575" b="1">
                <a:solidFill>
                  <a:srgbClr val="FFFFFF"/>
                </a:solidFill>
                <a:latin typeface="Bitstream Charter"/>
                <a:ea typeface="Bitstream Charter"/>
                <a:cs typeface="Bitstream Charter"/>
              </a:defRPr>
            </a:pPr>
            <a:r>
              <a:rPr sz="1575" b="1">
                <a:solidFill>
                  <a:srgbClr val="FFFFFF"/>
                </a:solidFill>
                <a:latin typeface="Bitstream Charter"/>
                <a:ea typeface="Bitstream Charter"/>
                <a:cs typeface="Bitstream Charter"/>
              </a:rPr>
              <a:t>5-Minute Introduction</a:t>
            </a:r>
          </a:p>
          <a:p xmlns:a="http://schemas.openxmlformats.org/drawingml/2006/main">
            <a:pPr algn="l">
              <a:defRPr sz="1575" b="1">
                <a:solidFill>
                  <a:srgbClr val="FFFFFF"/>
                </a:solidFill>
                <a:latin typeface="Bitstream Charter"/>
                <a:ea typeface="Bitstream Charter"/>
                <a:cs typeface="Bitstream Charter"/>
              </a:defRPr>
            </a:pPr>
            <a:r>
              <a:rPr sz="1575" b="1">
                <a:solidFill>
                  <a:srgbClr val="FFFFFF"/>
                </a:solidFill>
                <a:latin typeface="Bitstream Charter"/>
                <a:ea typeface="Bitstream Charter"/>
                <a:cs typeface="Bitstream Charter"/>
              </a:rPr>
              <a:t>Explore CDMM</a:t>
            </a:r>
          </a:p>
          <a:p xmlns:a="http://schemas.openxmlformats.org/drawingml/2006/main">
            <a:pPr algn="l">
              <a:defRPr sz="1575" b="1">
                <a:solidFill>
                  <a:srgbClr val="FFFFFF"/>
                </a:solidFill>
                <a:latin typeface="Bitstream Charter"/>
                <a:ea typeface="Bitstream Charter"/>
                <a:cs typeface="Bitstream Charter"/>
              </a:defRPr>
            </a:pPr>
            <a:r>
              <a:rPr sz="1575" b="1">
                <a:solidFill>
                  <a:srgbClr val="FFFFFF"/>
                </a:solidFill>
                <a:latin typeface="Bitstream Charter"/>
                <a:ea typeface="Bitstream Charter"/>
                <a:cs typeface="Bitstream Charter"/>
              </a:rPr>
              <a:t>Evidence &amp; Research</a:t>
            </a:r>
          </a:p>
          <a:p xmlns:a="http://schemas.openxmlformats.org/drawingml/2006/main">
            <a:pPr algn="l">
              <a:defRPr sz="1575" b="1">
                <a:solidFill>
                  <a:srgbClr val="FFFFFF"/>
                </a:solidFill>
                <a:latin typeface="Bitstream Charter"/>
                <a:ea typeface="Bitstream Charter"/>
                <a:cs typeface="Bitstream Charter"/>
              </a:defRPr>
            </a:pPr>
            <a:r>
              <a:rPr sz="1575" b="1">
                <a:solidFill>
                  <a:srgbClr val="FFFFFF"/>
                </a:solidFill>
                <a:latin typeface="Bitstream Charter"/>
                <a:ea typeface="Bitstream Charter"/>
                <a:cs typeface="Bitstream Charter"/>
              </a:rPr>
              <a:t>Municipal &amp; Advanced Analysis</a:t>
            </a:r>
          </a:p>
          <a:p xmlns:a="http://schemas.openxmlformats.org/drawingml/2006/main">
            <a:pPr algn="l">
              <a:defRPr sz="1575" b="1">
                <a:solidFill>
                  <a:srgbClr val="FFFFFF"/>
                </a:solidFill>
                <a:latin typeface="Bitstream Charter"/>
                <a:ea typeface="Bitstream Charter"/>
                <a:cs typeface="Bitstream Charter"/>
              </a:defRPr>
            </a:pPr>
            <a:r>
              <a:rPr sz="1575" b="1">
                <a:solidFill>
                  <a:srgbClr val="FFFFFF"/>
                </a:solidFill>
                <a:latin typeface="Bitstream Charter"/>
                <a:ea typeface="Bitstream Charter"/>
                <a:cs typeface="Bitstream Charter"/>
              </a:rPr>
              <a:t>Complete Research Library</a:t>
            </a:r>
          </a:p>
        </p:txBody>
      </p:sp>
      <p:sp>
        <p:nvSpPr>
          <p:cNvPr id="12" name="website">
            <a:extLst xmlns:a="http://schemas.openxmlformats.org/drawingml/2006/main">
              <a:ext uri="{FF2B5EF4-FFF2-40B4-BE49-F238E27FC236}">
                <a16:creationId xmlns:a16="http://schemas.microsoft.com/office/drawing/2014/main" id="{EA9642AE-B427-4A14-B0DE-9B23BD0B9593}"/>
              </a:ext>
            </a:extLst>
          </p:cNvPr>
          <p:cNvSpPr>
            <a:spLocks xmlns:a="http://schemas.openxmlformats.org/drawingml/2006/main" noGrp="1"/>
          </p:cNvSpPr>
          <p:nvPr/>
        </p:nvSpPr>
        <p:spPr>
          <a:xfrm xmlns:a="http://schemas.openxmlformats.org/drawingml/2006/main">
            <a:off x="9029700" y="5048250"/>
            <a:ext cx="2095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196"/>
          </a:bodyPr>
          <a:lstStyle xmlns:a="http://schemas.openxmlformats.org/drawingml/2006/main"/>
          <a:p xmlns:a="http://schemas.openxmlformats.org/drawingml/2006/main">
            <a:pPr algn="l">
              <a:defRPr sz="1275" b="0">
                <a:solidFill>
                  <a:srgbClr val="D5E0E1"/>
                </a:solidFill>
                <a:latin typeface="Bitstream Charter"/>
                <a:ea typeface="Bitstream Charter"/>
                <a:cs typeface="Bitstream Charter"/>
              </a:defRPr>
            </a:pPr>
            <a:r>
              <a:rPr sz="1275" b="0">
                <a:solidFill>
                  <a:srgbClr val="D5E0E1"/>
                </a:solidFill>
                <a:latin typeface="Bitstream Charter"/>
                <a:ea typeface="Bitstream Charter"/>
                <a:cs typeface="Bitstream Charter"/>
              </a:rPr>
              <a:t>cdmmodel.ca</a:t>
            </a:r>
          </a:p>
        </p:txBody>
      </p:sp>
    </p:spTree>
    <p:extLst>
      <p:ext uri="{BB962C8B-B14F-4D97-AF65-F5344CB8AC3E}">
        <p14:creationId xmlns:p14="http://schemas.microsoft.com/office/powerpoint/2010/main" val="142885283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2026-09-15T21:05:39.4910000Z</dcterms:created>
  <dcterms:modified xsi:type="dcterms:W3CDTF">2026-09-15T21:05:39.4920000Z</dcterms:modified>
</coreProperties>
</file>